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27"/>
  </p:notesMasterIdLst>
  <p:sldIdLst>
    <p:sldId id="256" r:id="rId5"/>
    <p:sldId id="257" r:id="rId6"/>
    <p:sldId id="279" r:id="rId7"/>
    <p:sldId id="280" r:id="rId8"/>
    <p:sldId id="282" r:id="rId9"/>
    <p:sldId id="283" r:id="rId10"/>
    <p:sldId id="284" r:id="rId11"/>
    <p:sldId id="285" r:id="rId12"/>
    <p:sldId id="286" r:id="rId13"/>
    <p:sldId id="287" r:id="rId14"/>
    <p:sldId id="289" r:id="rId15"/>
    <p:sldId id="258" r:id="rId16"/>
    <p:sldId id="288" r:id="rId17"/>
    <p:sldId id="268" r:id="rId18"/>
    <p:sldId id="260" r:id="rId19"/>
    <p:sldId id="262" r:id="rId20"/>
    <p:sldId id="263" r:id="rId21"/>
    <p:sldId id="264" r:id="rId22"/>
    <p:sldId id="266" r:id="rId23"/>
    <p:sldId id="265" r:id="rId24"/>
    <p:sldId id="269" r:id="rId25"/>
    <p:sldId id="278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7C7442-CEA9-4B7A-8AAC-3BA6C21933BC}" v="4" dt="2026-01-05T07:32:42.561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09" autoAdjust="0"/>
    <p:restoredTop sz="94694"/>
  </p:normalViewPr>
  <p:slideViewPr>
    <p:cSldViewPr snapToGrid="0" snapToObjects="1">
      <p:cViewPr varScale="1">
        <p:scale>
          <a:sx n="35" d="100"/>
          <a:sy n="35" d="100"/>
        </p:scale>
        <p:origin x="25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ild Aspelund" userId="32de02c4-9c5b-49fa-ac37-c5905cf88462" providerId="ADAL" clId="{21E920AD-B8C6-44D4-865E-C88A17B88A8B}"/>
    <pc:docChg chg="modSld">
      <pc:chgData name="Arild Aspelund" userId="32de02c4-9c5b-49fa-ac37-c5905cf88462" providerId="ADAL" clId="{21E920AD-B8C6-44D4-865E-C88A17B88A8B}" dt="2026-01-05T07:32:42.561" v="3" actId="20577"/>
      <pc:docMkLst>
        <pc:docMk/>
      </pc:docMkLst>
      <pc:sldChg chg="modSp">
        <pc:chgData name="Arild Aspelund" userId="32de02c4-9c5b-49fa-ac37-c5905cf88462" providerId="ADAL" clId="{21E920AD-B8C6-44D4-865E-C88A17B88A8B}" dt="2026-01-05T07:32:42.561" v="3" actId="20577"/>
        <pc:sldMkLst>
          <pc:docMk/>
          <pc:sldMk cId="2917140645" sldId="280"/>
        </pc:sldMkLst>
        <pc:spChg chg="mod">
          <ac:chgData name="Arild Aspelund" userId="32de02c4-9c5b-49fa-ac37-c5905cf88462" providerId="ADAL" clId="{21E920AD-B8C6-44D4-865E-C88A17B88A8B}" dt="2026-01-05T07:32:42.561" v="3" actId="20577"/>
          <ac:spMkLst>
            <pc:docMk/>
            <pc:sldMk cId="2917140645" sldId="280"/>
            <ac:spMk id="3" creationId="{00000000-0000-0000-0000-000000000000}"/>
          </ac:spMkLst>
        </pc:spChg>
      </pc:sldChg>
    </pc:docChg>
  </pc:docChgLst>
  <pc:docChgLst>
    <pc:chgData name="Arild Aspelund" userId="32de02c4-9c5b-49fa-ac37-c5905cf88462" providerId="ADAL" clId="{89681C35-DFC6-4CA2-AEE4-5EDAB2340453}"/>
    <pc:docChg chg="undo custSel modSld">
      <pc:chgData name="Arild Aspelund" userId="32de02c4-9c5b-49fa-ac37-c5905cf88462" providerId="ADAL" clId="{89681C35-DFC6-4CA2-AEE4-5EDAB2340453}" dt="2026-01-02T14:11:34.375" v="859" actId="27636"/>
      <pc:docMkLst>
        <pc:docMk/>
      </pc:docMkLst>
      <pc:sldChg chg="modSp mod">
        <pc:chgData name="Arild Aspelund" userId="32de02c4-9c5b-49fa-ac37-c5905cf88462" providerId="ADAL" clId="{89681C35-DFC6-4CA2-AEE4-5EDAB2340453}" dt="2026-01-02T13:56:48.756" v="782" actId="20577"/>
        <pc:sldMkLst>
          <pc:docMk/>
          <pc:sldMk cId="0" sldId="262"/>
        </pc:sldMkLst>
        <pc:spChg chg="mod">
          <ac:chgData name="Arild Aspelund" userId="32de02c4-9c5b-49fa-ac37-c5905cf88462" providerId="ADAL" clId="{89681C35-DFC6-4CA2-AEE4-5EDAB2340453}" dt="2026-01-02T13:56:48.756" v="782" actId="20577"/>
          <ac:spMkLst>
            <pc:docMk/>
            <pc:sldMk cId="0" sldId="262"/>
            <ac:spMk id="211" creationId="{00000000-0000-0000-0000-000000000000}"/>
          </ac:spMkLst>
        </pc:spChg>
        <pc:spChg chg="mod">
          <ac:chgData name="Arild Aspelund" userId="32de02c4-9c5b-49fa-ac37-c5905cf88462" providerId="ADAL" clId="{89681C35-DFC6-4CA2-AEE4-5EDAB2340453}" dt="2026-01-02T13:48:06.976" v="534" actId="20577"/>
          <ac:spMkLst>
            <pc:docMk/>
            <pc:sldMk cId="0" sldId="262"/>
            <ac:spMk id="212" creationId="{00000000-0000-0000-0000-000000000000}"/>
          </ac:spMkLst>
        </pc:spChg>
      </pc:sldChg>
      <pc:sldChg chg="modSp mod">
        <pc:chgData name="Arild Aspelund" userId="32de02c4-9c5b-49fa-ac37-c5905cf88462" providerId="ADAL" clId="{89681C35-DFC6-4CA2-AEE4-5EDAB2340453}" dt="2026-01-02T13:48:36.870" v="561" actId="20577"/>
        <pc:sldMkLst>
          <pc:docMk/>
          <pc:sldMk cId="0" sldId="263"/>
        </pc:sldMkLst>
        <pc:spChg chg="mod">
          <ac:chgData name="Arild Aspelund" userId="32de02c4-9c5b-49fa-ac37-c5905cf88462" providerId="ADAL" clId="{89681C35-DFC6-4CA2-AEE4-5EDAB2340453}" dt="2026-01-02T13:48:36.870" v="561" actId="20577"/>
          <ac:spMkLst>
            <pc:docMk/>
            <pc:sldMk cId="0" sldId="263"/>
            <ac:spMk id="214" creationId="{00000000-0000-0000-0000-000000000000}"/>
          </ac:spMkLst>
        </pc:spChg>
      </pc:sldChg>
      <pc:sldChg chg="modSp mod">
        <pc:chgData name="Arild Aspelund" userId="32de02c4-9c5b-49fa-ac37-c5905cf88462" providerId="ADAL" clId="{89681C35-DFC6-4CA2-AEE4-5EDAB2340453}" dt="2026-01-02T13:56:58.846" v="783" actId="6549"/>
        <pc:sldMkLst>
          <pc:docMk/>
          <pc:sldMk cId="0" sldId="264"/>
        </pc:sldMkLst>
        <pc:spChg chg="mod">
          <ac:chgData name="Arild Aspelund" userId="32de02c4-9c5b-49fa-ac37-c5905cf88462" providerId="ADAL" clId="{89681C35-DFC6-4CA2-AEE4-5EDAB2340453}" dt="2026-01-02T13:56:58.846" v="783" actId="6549"/>
          <ac:spMkLst>
            <pc:docMk/>
            <pc:sldMk cId="0" sldId="264"/>
            <ac:spMk id="218" creationId="{00000000-0000-0000-0000-000000000000}"/>
          </ac:spMkLst>
        </pc:spChg>
      </pc:sldChg>
      <pc:sldChg chg="modSp mod">
        <pc:chgData name="Arild Aspelund" userId="32de02c4-9c5b-49fa-ac37-c5905cf88462" providerId="ADAL" clId="{89681C35-DFC6-4CA2-AEE4-5EDAB2340453}" dt="2026-01-02T14:11:08.355" v="836" actId="20577"/>
        <pc:sldMkLst>
          <pc:docMk/>
          <pc:sldMk cId="0" sldId="265"/>
        </pc:sldMkLst>
        <pc:spChg chg="mod">
          <ac:chgData name="Arild Aspelund" userId="32de02c4-9c5b-49fa-ac37-c5905cf88462" providerId="ADAL" clId="{89681C35-DFC6-4CA2-AEE4-5EDAB2340453}" dt="2026-01-02T14:11:08.355" v="836" actId="20577"/>
          <ac:spMkLst>
            <pc:docMk/>
            <pc:sldMk cId="0" sldId="265"/>
            <ac:spMk id="221" creationId="{00000000-0000-0000-0000-000000000000}"/>
          </ac:spMkLst>
        </pc:spChg>
      </pc:sldChg>
      <pc:sldChg chg="modSp mod">
        <pc:chgData name="Arild Aspelund" userId="32de02c4-9c5b-49fa-ac37-c5905cf88462" providerId="ADAL" clId="{89681C35-DFC6-4CA2-AEE4-5EDAB2340453}" dt="2026-01-02T14:04:23.463" v="828" actId="27636"/>
        <pc:sldMkLst>
          <pc:docMk/>
          <pc:sldMk cId="0" sldId="266"/>
        </pc:sldMkLst>
        <pc:spChg chg="mod">
          <ac:chgData name="Arild Aspelund" userId="32de02c4-9c5b-49fa-ac37-c5905cf88462" providerId="ADAL" clId="{89681C35-DFC6-4CA2-AEE4-5EDAB2340453}" dt="2026-01-02T14:04:23.463" v="828" actId="27636"/>
          <ac:spMkLst>
            <pc:docMk/>
            <pc:sldMk cId="0" sldId="266"/>
            <ac:spMk id="224" creationId="{00000000-0000-0000-0000-000000000000}"/>
          </ac:spMkLst>
        </pc:spChg>
      </pc:sldChg>
      <pc:sldChg chg="addSp delSp modSp mod">
        <pc:chgData name="Arild Aspelund" userId="32de02c4-9c5b-49fa-ac37-c5905cf88462" providerId="ADAL" clId="{89681C35-DFC6-4CA2-AEE4-5EDAB2340453}" dt="2026-01-02T13:31:30.787" v="316" actId="14100"/>
        <pc:sldMkLst>
          <pc:docMk/>
          <pc:sldMk cId="0" sldId="268"/>
        </pc:sldMkLst>
        <pc:picChg chg="add mod">
          <ac:chgData name="Arild Aspelund" userId="32de02c4-9c5b-49fa-ac37-c5905cf88462" providerId="ADAL" clId="{89681C35-DFC6-4CA2-AEE4-5EDAB2340453}" dt="2026-01-02T13:31:30.787" v="316" actId="14100"/>
          <ac:picMkLst>
            <pc:docMk/>
            <pc:sldMk cId="0" sldId="268"/>
            <ac:picMk id="2" creationId="{7814A97A-36F6-5722-1698-5F3288E31660}"/>
          </ac:picMkLst>
        </pc:picChg>
      </pc:sldChg>
      <pc:sldChg chg="addSp delSp modSp mod">
        <pc:chgData name="Arild Aspelund" userId="32de02c4-9c5b-49fa-ac37-c5905cf88462" providerId="ADAL" clId="{89681C35-DFC6-4CA2-AEE4-5EDAB2340453}" dt="2026-01-02T14:10:42.072" v="834" actId="1076"/>
        <pc:sldMkLst>
          <pc:docMk/>
          <pc:sldMk cId="0" sldId="269"/>
        </pc:sldMkLst>
        <pc:picChg chg="add mod">
          <ac:chgData name="Arild Aspelund" userId="32de02c4-9c5b-49fa-ac37-c5905cf88462" providerId="ADAL" clId="{89681C35-DFC6-4CA2-AEE4-5EDAB2340453}" dt="2026-01-02T14:10:42.072" v="834" actId="1076"/>
          <ac:picMkLst>
            <pc:docMk/>
            <pc:sldMk cId="0" sldId="269"/>
            <ac:picMk id="2" creationId="{36E25D70-9435-4CF8-B1E4-FB26AF5DA243}"/>
          </ac:picMkLst>
        </pc:picChg>
      </pc:sldChg>
      <pc:sldChg chg="modSp mod">
        <pc:chgData name="Arild Aspelund" userId="32de02c4-9c5b-49fa-ac37-c5905cf88462" providerId="ADAL" clId="{89681C35-DFC6-4CA2-AEE4-5EDAB2340453}" dt="2026-01-02T14:11:34.375" v="859" actId="27636"/>
        <pc:sldMkLst>
          <pc:docMk/>
          <pc:sldMk cId="3196010888" sldId="278"/>
        </pc:sldMkLst>
        <pc:spChg chg="mod">
          <ac:chgData name="Arild Aspelund" userId="32de02c4-9c5b-49fa-ac37-c5905cf88462" providerId="ADAL" clId="{89681C35-DFC6-4CA2-AEE4-5EDAB2340453}" dt="2026-01-02T14:11:34.375" v="859" actId="27636"/>
          <ac:spMkLst>
            <pc:docMk/>
            <pc:sldMk cId="3196010888" sldId="278"/>
            <ac:spMk id="221" creationId="{00000000-0000-0000-0000-000000000000}"/>
          </ac:spMkLst>
        </pc:spChg>
      </pc:sldChg>
      <pc:sldChg chg="modSp mod modAnim">
        <pc:chgData name="Arild Aspelund" userId="32de02c4-9c5b-49fa-ac37-c5905cf88462" providerId="ADAL" clId="{89681C35-DFC6-4CA2-AEE4-5EDAB2340453}" dt="2026-01-02T13:29:01.583" v="312" actId="20577"/>
        <pc:sldMkLst>
          <pc:docMk/>
          <pc:sldMk cId="2917140645" sldId="280"/>
        </pc:sldMkLst>
        <pc:spChg chg="mod">
          <ac:chgData name="Arild Aspelund" userId="32de02c4-9c5b-49fa-ac37-c5905cf88462" providerId="ADAL" clId="{89681C35-DFC6-4CA2-AEE4-5EDAB2340453}" dt="2026-01-02T13:29:01.583" v="312" actId="20577"/>
          <ac:spMkLst>
            <pc:docMk/>
            <pc:sldMk cId="2917140645" sldId="280"/>
            <ac:spMk id="3" creationId="{00000000-0000-0000-0000-000000000000}"/>
          </ac:spMkLst>
        </pc:spChg>
      </pc:sldChg>
    </pc:docChg>
  </pc:docChgLst>
</pc:chgInfo>
</file>

<file path=ppt/media/image1.t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8" name="Shape 18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1076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176" indent="-171176">
              <a:buFontTx/>
              <a:buChar char="-"/>
            </a:pP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70BBCB-81FF-4510-973F-B4FBC4D50AAF}" type="slidenum">
              <a:rPr lang="nb-NO" smtClean="0"/>
              <a:t>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1725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70BBCB-81FF-4510-973F-B4FBC4D50AAF}" type="slidenum">
              <a:rPr lang="nb-NO" smtClean="0"/>
              <a:t>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664079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70BBCB-81FF-4510-973F-B4FBC4D50AAF}" type="slidenum">
              <a:rPr lang="nb-NO" smtClean="0"/>
              <a:t>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92115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57C56-55BE-478C-96B1-DB5DC7645E58}" type="slidenum">
              <a:rPr lang="nn-NO" smtClean="0"/>
              <a:pPr/>
              <a:t>7</a:t>
            </a:fld>
            <a:endParaRPr lang="nn-NO"/>
          </a:p>
        </p:txBody>
      </p:sp>
    </p:spTree>
    <p:extLst>
      <p:ext uri="{BB962C8B-B14F-4D97-AF65-F5344CB8AC3E}">
        <p14:creationId xmlns:p14="http://schemas.microsoft.com/office/powerpoint/2010/main" val="18310665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57C56-55BE-478C-96B1-DB5DC7645E58}" type="slidenum">
              <a:rPr lang="nn-NO" smtClean="0"/>
              <a:pPr/>
              <a:t>8</a:t>
            </a:fld>
            <a:endParaRPr lang="nn-NO"/>
          </a:p>
        </p:txBody>
      </p:sp>
    </p:spTree>
    <p:extLst>
      <p:ext uri="{BB962C8B-B14F-4D97-AF65-F5344CB8AC3E}">
        <p14:creationId xmlns:p14="http://schemas.microsoft.com/office/powerpoint/2010/main" val="36048063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757C56-55BE-478C-96B1-DB5DC7645E58}" type="slidenum">
              <a:rPr lang="nn-NO" smtClean="0"/>
              <a:pPr/>
              <a:t>9</a:t>
            </a:fld>
            <a:endParaRPr lang="nn-NO"/>
          </a:p>
        </p:txBody>
      </p:sp>
    </p:spTree>
    <p:extLst>
      <p:ext uri="{BB962C8B-B14F-4D97-AF65-F5344CB8AC3E}">
        <p14:creationId xmlns:p14="http://schemas.microsoft.com/office/powerpoint/2010/main" val="13278183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8577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"/>
          <p:cNvSpPr/>
          <p:nvPr/>
        </p:nvSpPr>
        <p:spPr>
          <a:xfrm>
            <a:off x="-8807" y="12071691"/>
            <a:ext cx="24401614" cy="1650813"/>
          </a:xfrm>
          <a:prstGeom prst="rect">
            <a:avLst/>
          </a:prstGeom>
          <a:solidFill>
            <a:srgbClr val="204F9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5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4" name="Image" descr="Image"/>
          <p:cNvPicPr>
            <a:picLocks noChangeAspect="1"/>
          </p:cNvPicPr>
          <p:nvPr/>
        </p:nvPicPr>
        <p:blipFill>
          <a:blip r:embed="rId2"/>
          <a:srcRect r="52471"/>
          <a:stretch>
            <a:fillRect/>
          </a:stretch>
        </p:blipFill>
        <p:spPr>
          <a:xfrm>
            <a:off x="10453092" y="12580524"/>
            <a:ext cx="3477728" cy="593089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b="1" spc="-232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b="1" spc="-232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b="1" spc="-232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b="1" spc="-232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b="1" spc="-232"/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4" name="Rectangle"/>
          <p:cNvSpPr/>
          <p:nvPr/>
        </p:nvSpPr>
        <p:spPr>
          <a:xfrm>
            <a:off x="-8807" y="12071691"/>
            <a:ext cx="24401614" cy="1650813"/>
          </a:xfrm>
          <a:prstGeom prst="rect">
            <a:avLst/>
          </a:prstGeom>
          <a:solidFill>
            <a:srgbClr val="204F9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5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15" name="Image" descr="Image"/>
          <p:cNvPicPr>
            <a:picLocks noChangeAspect="1"/>
          </p:cNvPicPr>
          <p:nvPr/>
        </p:nvPicPr>
        <p:blipFill>
          <a:blip r:embed="rId2"/>
          <a:srcRect r="52471"/>
          <a:stretch>
            <a:fillRect/>
          </a:stretch>
        </p:blipFill>
        <p:spPr>
          <a:xfrm>
            <a:off x="10453092" y="12580524"/>
            <a:ext cx="3477728" cy="593089"/>
          </a:xfrm>
          <a:prstGeom prst="rect">
            <a:avLst/>
          </a:prstGeom>
          <a:ln w="12700">
            <a:miter lim="400000"/>
          </a:ln>
        </p:spPr>
      </p:pic>
      <p:sp>
        <p:nvSpPr>
          <p:cNvPr id="1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4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82875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25" name="Rectangle"/>
          <p:cNvSpPr/>
          <p:nvPr/>
        </p:nvSpPr>
        <p:spPr>
          <a:xfrm>
            <a:off x="-8807" y="12071691"/>
            <a:ext cx="24401614" cy="1650813"/>
          </a:xfrm>
          <a:prstGeom prst="rect">
            <a:avLst/>
          </a:prstGeom>
          <a:solidFill>
            <a:srgbClr val="204F9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5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26" name="Image" descr="Image"/>
          <p:cNvPicPr>
            <a:picLocks noChangeAspect="1"/>
          </p:cNvPicPr>
          <p:nvPr/>
        </p:nvPicPr>
        <p:blipFill>
          <a:blip r:embed="rId2"/>
          <a:srcRect r="52471"/>
          <a:stretch>
            <a:fillRect/>
          </a:stretch>
        </p:blipFill>
        <p:spPr>
          <a:xfrm>
            <a:off x="10453092" y="12580524"/>
            <a:ext cx="3477728" cy="593089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35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lnSpc>
                <a:spcPct val="90000"/>
              </a:lnSpc>
              <a:spcBef>
                <a:spcPts val="0"/>
              </a:spcBef>
              <a:buSzTx/>
              <a:buNone/>
              <a:defRPr sz="8500" spc="-170"/>
            </a:lvl1pPr>
            <a:lvl2pPr marL="638923" indent="-12700">
              <a:lnSpc>
                <a:spcPct val="90000"/>
              </a:lnSpc>
              <a:spcBef>
                <a:spcPts val="0"/>
              </a:spcBef>
              <a:buSzTx/>
              <a:buNone/>
              <a:defRPr sz="8500" spc="-170"/>
            </a:lvl2pPr>
            <a:lvl3pPr marL="638923" indent="444500">
              <a:lnSpc>
                <a:spcPct val="90000"/>
              </a:lnSpc>
              <a:spcBef>
                <a:spcPts val="0"/>
              </a:spcBef>
              <a:buSzTx/>
              <a:buNone/>
              <a:defRPr sz="8500" spc="-170"/>
            </a:lvl3pPr>
            <a:lvl4pPr marL="638923" indent="901700">
              <a:lnSpc>
                <a:spcPct val="90000"/>
              </a:lnSpc>
              <a:spcBef>
                <a:spcPts val="0"/>
              </a:spcBef>
              <a:buSzTx/>
              <a:buNone/>
              <a:defRPr sz="8500" spc="-170"/>
            </a:lvl4pPr>
            <a:lvl5pPr marL="638923" indent="1358900">
              <a:lnSpc>
                <a:spcPct val="90000"/>
              </a:lnSpc>
              <a:spcBef>
                <a:spcPts val="0"/>
              </a:spcBef>
              <a:buSzTx/>
              <a:buNone/>
              <a:defRPr sz="8500" spc="-170"/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6" name="Rectangle"/>
          <p:cNvSpPr/>
          <p:nvPr/>
        </p:nvSpPr>
        <p:spPr>
          <a:xfrm>
            <a:off x="-8807" y="12071691"/>
            <a:ext cx="24401614" cy="1650813"/>
          </a:xfrm>
          <a:prstGeom prst="rect">
            <a:avLst/>
          </a:prstGeom>
          <a:solidFill>
            <a:srgbClr val="204F9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5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37" name="Image" descr="Image"/>
          <p:cNvPicPr>
            <a:picLocks noChangeAspect="1"/>
          </p:cNvPicPr>
          <p:nvPr/>
        </p:nvPicPr>
        <p:blipFill>
          <a:blip r:embed="rId2"/>
          <a:srcRect r="52471"/>
          <a:stretch>
            <a:fillRect/>
          </a:stretch>
        </p:blipFill>
        <p:spPr>
          <a:xfrm>
            <a:off x="10453092" y="12580524"/>
            <a:ext cx="3477728" cy="593089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Image"/>
          <p:cNvSpPr>
            <a:spLocks noGrp="1"/>
          </p:cNvSpPr>
          <p:nvPr>
            <p:ph type="pic" sz="quarter" idx="21"/>
          </p:nvPr>
        </p:nvSpPr>
        <p:spPr>
          <a:xfrm>
            <a:off x="14996138" y="-398623"/>
            <a:ext cx="8968221" cy="717264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Image"/>
          <p:cNvSpPr>
            <a:spLocks noGrp="1"/>
          </p:cNvSpPr>
          <p:nvPr>
            <p:ph type="pic" sz="half" idx="22"/>
          </p:nvPr>
        </p:nvSpPr>
        <p:spPr>
          <a:xfrm>
            <a:off x="13500100" y="31908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7" name="Image"/>
          <p:cNvSpPr>
            <a:spLocks noGrp="1"/>
          </p:cNvSpPr>
          <p:nvPr>
            <p:ph type="pic" idx="23"/>
          </p:nvPr>
        </p:nvSpPr>
        <p:spPr>
          <a:xfrm>
            <a:off x="-367318" y="-131643"/>
            <a:ext cx="16611601" cy="124587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8" name="Rectangle"/>
          <p:cNvSpPr/>
          <p:nvPr/>
        </p:nvSpPr>
        <p:spPr>
          <a:xfrm>
            <a:off x="-8807" y="12071691"/>
            <a:ext cx="24401614" cy="1650813"/>
          </a:xfrm>
          <a:prstGeom prst="rect">
            <a:avLst/>
          </a:prstGeom>
          <a:solidFill>
            <a:srgbClr val="204F9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5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49" name="Image" descr="Image"/>
          <p:cNvPicPr>
            <a:picLocks noChangeAspect="1"/>
          </p:cNvPicPr>
          <p:nvPr/>
        </p:nvPicPr>
        <p:blipFill>
          <a:blip r:embed="rId2"/>
          <a:srcRect r="52471"/>
          <a:stretch>
            <a:fillRect/>
          </a:stretch>
        </p:blipFill>
        <p:spPr>
          <a:xfrm>
            <a:off x="10453092" y="12580524"/>
            <a:ext cx="3477728" cy="593089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8" name="Rectangle"/>
          <p:cNvSpPr/>
          <p:nvPr/>
        </p:nvSpPr>
        <p:spPr>
          <a:xfrm>
            <a:off x="-8807" y="12071691"/>
            <a:ext cx="24401614" cy="1650813"/>
          </a:xfrm>
          <a:prstGeom prst="rect">
            <a:avLst/>
          </a:prstGeom>
          <a:solidFill>
            <a:srgbClr val="204F9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5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59" name="Image" descr="Image"/>
          <p:cNvPicPr>
            <a:picLocks noChangeAspect="1"/>
          </p:cNvPicPr>
          <p:nvPr/>
        </p:nvPicPr>
        <p:blipFill>
          <a:blip r:embed="rId2"/>
          <a:srcRect r="52471"/>
          <a:stretch>
            <a:fillRect/>
          </a:stretch>
        </p:blipFill>
        <p:spPr>
          <a:xfrm>
            <a:off x="10453092" y="12580524"/>
            <a:ext cx="3477728" cy="593089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Rectangle"/>
          <p:cNvSpPr/>
          <p:nvPr/>
        </p:nvSpPr>
        <p:spPr>
          <a:xfrm>
            <a:off x="-8807" y="12071691"/>
            <a:ext cx="24401614" cy="1650813"/>
          </a:xfrm>
          <a:prstGeom prst="rect">
            <a:avLst/>
          </a:prstGeom>
          <a:solidFill>
            <a:srgbClr val="204F9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5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68" name="Image" descr="Image"/>
          <p:cNvPicPr>
            <a:picLocks noChangeAspect="1"/>
          </p:cNvPicPr>
          <p:nvPr/>
        </p:nvPicPr>
        <p:blipFill>
          <a:blip r:embed="rId2"/>
          <a:srcRect r="52471"/>
          <a:stretch>
            <a:fillRect/>
          </a:stretch>
        </p:blipFill>
        <p:spPr>
          <a:xfrm>
            <a:off x="10453092" y="12580524"/>
            <a:ext cx="3477728" cy="593089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z="8500" b="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Agenda Title</a:t>
            </a:r>
          </a:p>
        </p:txBody>
      </p:sp>
      <p:sp>
        <p:nvSpPr>
          <p:cNvPr id="177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Agenda Subtitle</a:t>
            </a:r>
          </a:p>
        </p:txBody>
      </p:sp>
      <p:sp>
        <p:nvSpPr>
          <p:cNvPr id="178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1800"/>
              </a:spcBef>
              <a:buSzTx/>
              <a:buNone/>
              <a:defRPr sz="5500" spc="-55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457200" defTabSz="825500">
              <a:spcBef>
                <a:spcPts val="1800"/>
              </a:spcBef>
              <a:buSzTx/>
              <a:buNone/>
              <a:defRPr sz="5500" spc="-55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914400" defTabSz="825500">
              <a:spcBef>
                <a:spcPts val="1800"/>
              </a:spcBef>
              <a:buSzTx/>
              <a:buNone/>
              <a:defRPr sz="5500" spc="-55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1371600" defTabSz="825500">
              <a:spcBef>
                <a:spcPts val="1800"/>
              </a:spcBef>
              <a:buSzTx/>
              <a:buNone/>
              <a:defRPr sz="5500" spc="-55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1828800" defTabSz="825500">
              <a:spcBef>
                <a:spcPts val="1800"/>
              </a:spcBef>
              <a:buSzTx/>
              <a:buNone/>
              <a:defRPr sz="5500" spc="-55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79" name="Rectangle"/>
          <p:cNvSpPr/>
          <p:nvPr/>
        </p:nvSpPr>
        <p:spPr>
          <a:xfrm>
            <a:off x="-8807" y="12071691"/>
            <a:ext cx="24401614" cy="1650813"/>
          </a:xfrm>
          <a:prstGeom prst="rect">
            <a:avLst/>
          </a:prstGeom>
          <a:solidFill>
            <a:srgbClr val="204F9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5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80" name="Image" descr="Image"/>
          <p:cNvPicPr>
            <a:picLocks noChangeAspect="1"/>
          </p:cNvPicPr>
          <p:nvPr/>
        </p:nvPicPr>
        <p:blipFill>
          <a:blip r:embed="rId2"/>
          <a:srcRect r="52471"/>
          <a:stretch>
            <a:fillRect/>
          </a:stretch>
        </p:blipFill>
        <p:spPr>
          <a:xfrm>
            <a:off x="10453092" y="12580524"/>
            <a:ext cx="3477728" cy="593089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nn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n-NO"/>
              <a:t>04.02.04 Sigmund J. Waagø (MF)</a:t>
            </a:r>
          </a:p>
        </p:txBody>
      </p:sp>
    </p:spTree>
    <p:extLst>
      <p:ext uri="{BB962C8B-B14F-4D97-AF65-F5344CB8AC3E}">
        <p14:creationId xmlns:p14="http://schemas.microsoft.com/office/powerpoint/2010/main" val="12881658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n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n-NO"/>
              <a:t>04.02.04 Sigmund J. Waagø (MF)</a:t>
            </a:r>
          </a:p>
        </p:txBody>
      </p:sp>
    </p:spTree>
    <p:extLst>
      <p:ext uri="{BB962C8B-B14F-4D97-AF65-F5344CB8AC3E}">
        <p14:creationId xmlns:p14="http://schemas.microsoft.com/office/powerpoint/2010/main" val="3602480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5356572"/>
            <a:ext cx="21971000" cy="4648201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defRPr sz="9200" spc="-183"/>
            </a:lvl1pPr>
          </a:lstStyle>
          <a:p>
            <a:r>
              <a:t>Presentation Title</a:t>
            </a:r>
          </a:p>
        </p:txBody>
      </p:sp>
      <p:sp>
        <p:nvSpPr>
          <p:cNvPr id="24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r" defTabSz="825500">
              <a:spcBef>
                <a:spcPts val="0"/>
              </a:spcBef>
              <a:buSzTx/>
              <a:buNone/>
              <a:defRPr sz="3600"/>
            </a:lvl1pPr>
          </a:lstStyle>
          <a:p>
            <a:r>
              <a:t>Author and Date</a:t>
            </a:r>
          </a:p>
        </p:txBody>
      </p:sp>
      <p:sp>
        <p:nvSpPr>
          <p:cNvPr id="25" name="Rectangle"/>
          <p:cNvSpPr/>
          <p:nvPr/>
        </p:nvSpPr>
        <p:spPr>
          <a:xfrm>
            <a:off x="-8807" y="12071691"/>
            <a:ext cx="24401614" cy="1650813"/>
          </a:xfrm>
          <a:prstGeom prst="rect">
            <a:avLst/>
          </a:prstGeom>
          <a:solidFill>
            <a:srgbClr val="204F9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5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26" name="Image" descr="Image"/>
          <p:cNvPicPr>
            <a:picLocks noChangeAspect="1"/>
          </p:cNvPicPr>
          <p:nvPr/>
        </p:nvPicPr>
        <p:blipFill>
          <a:blip r:embed="rId2"/>
          <a:srcRect r="52471"/>
          <a:stretch>
            <a:fillRect/>
          </a:stretch>
        </p:blipFill>
        <p:spPr>
          <a:xfrm>
            <a:off x="10453092" y="12580524"/>
            <a:ext cx="3477728" cy="593089"/>
          </a:xfrm>
          <a:prstGeom prst="rect">
            <a:avLst/>
          </a:prstGeom>
          <a:ln w="12700">
            <a:miter lim="400000"/>
          </a:ln>
        </p:spPr>
      </p:pic>
      <p:sp>
        <p:nvSpPr>
          <p:cNvPr id="27" name="Subtitle"/>
          <p:cNvSpPr txBox="1"/>
          <p:nvPr/>
        </p:nvSpPr>
        <p:spPr>
          <a:xfrm>
            <a:off x="1206500" y="9983739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46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t>Subtitle</a:t>
            </a:r>
          </a:p>
        </p:txBody>
      </p:sp>
      <p:sp>
        <p:nvSpPr>
          <p:cNvPr id="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910457886_1434x1669.jpg"/>
          <p:cNvSpPr>
            <a:spLocks noGrp="1"/>
          </p:cNvSpPr>
          <p:nvPr>
            <p:ph type="pic" idx="21"/>
          </p:nvPr>
        </p:nvSpPr>
        <p:spPr>
          <a:xfrm>
            <a:off x="10648597" y="-1456254"/>
            <a:ext cx="13769537" cy="1602605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6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7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4600"/>
            </a:lvl1pPr>
            <a:lvl2pPr marL="0" indent="457200" defTabSz="825500">
              <a:spcBef>
                <a:spcPts val="0"/>
              </a:spcBef>
              <a:buSzTx/>
              <a:buNone/>
              <a:defRPr sz="4600"/>
            </a:lvl2pPr>
            <a:lvl3pPr marL="0" indent="914400" defTabSz="825500">
              <a:spcBef>
                <a:spcPts val="0"/>
              </a:spcBef>
              <a:buSzTx/>
              <a:buNone/>
              <a:defRPr sz="4600"/>
            </a:lvl3pPr>
            <a:lvl4pPr marL="0" indent="1371600" defTabSz="825500">
              <a:spcBef>
                <a:spcPts val="0"/>
              </a:spcBef>
              <a:buSzTx/>
              <a:buNone/>
              <a:defRPr sz="4600"/>
            </a:lvl4pPr>
            <a:lvl5pPr marL="0" indent="1828800" defTabSz="825500">
              <a:spcBef>
                <a:spcPts val="0"/>
              </a:spcBef>
              <a:buSzTx/>
              <a:buNone/>
              <a:defRPr sz="4600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8" name="Rectangle"/>
          <p:cNvSpPr/>
          <p:nvPr/>
        </p:nvSpPr>
        <p:spPr>
          <a:xfrm>
            <a:off x="-8807" y="12071691"/>
            <a:ext cx="24401614" cy="1650813"/>
          </a:xfrm>
          <a:prstGeom prst="rect">
            <a:avLst/>
          </a:prstGeom>
          <a:solidFill>
            <a:srgbClr val="204F9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5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39" name="Image" descr="Image"/>
          <p:cNvPicPr>
            <a:picLocks noChangeAspect="1"/>
          </p:cNvPicPr>
          <p:nvPr/>
        </p:nvPicPr>
        <p:blipFill>
          <a:blip r:embed="rId2"/>
          <a:srcRect r="52471"/>
          <a:stretch>
            <a:fillRect/>
          </a:stretch>
        </p:blipFill>
        <p:spPr>
          <a:xfrm>
            <a:off x="10453092" y="12580524"/>
            <a:ext cx="3477728" cy="593089"/>
          </a:xfrm>
          <a:prstGeom prst="rect">
            <a:avLst/>
          </a:prstGeom>
          <a:ln w="12700">
            <a:miter lim="400000"/>
          </a:ln>
        </p:spPr>
      </p:pic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8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4600"/>
            </a:lvl1pPr>
          </a:lstStyle>
          <a:p>
            <a:r>
              <a:t>Slide Subtitle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>
            <a:lvl1pPr>
              <a:buSzPct val="75000"/>
            </a:lvl1pPr>
            <a:lvl2pPr>
              <a:buSzPct val="75000"/>
            </a:lvl2pPr>
            <a:lvl3pPr>
              <a:buSzPct val="75000"/>
            </a:lvl3pPr>
            <a:lvl4pPr>
              <a:buSzPct val="75000"/>
            </a:lvl4pPr>
            <a:lvl5pPr>
              <a:buSzPct val="75000"/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8" name="Rectangle"/>
          <p:cNvSpPr/>
          <p:nvPr/>
        </p:nvSpPr>
        <p:spPr>
          <a:xfrm>
            <a:off x="-8807" y="12071691"/>
            <a:ext cx="24401614" cy="1650813"/>
          </a:xfrm>
          <a:prstGeom prst="rect">
            <a:avLst/>
          </a:prstGeom>
          <a:solidFill>
            <a:srgbClr val="204F9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5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59" name="Image" descr="Image"/>
          <p:cNvPicPr>
            <a:picLocks noChangeAspect="1"/>
          </p:cNvPicPr>
          <p:nvPr/>
        </p:nvPicPr>
        <p:blipFill>
          <a:blip r:embed="rId2"/>
          <a:srcRect r="52471"/>
          <a:stretch>
            <a:fillRect/>
          </a:stretch>
        </p:blipFill>
        <p:spPr>
          <a:xfrm>
            <a:off x="10453092" y="12580524"/>
            <a:ext cx="3477728" cy="593089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910457886_1434x1669.jpg"/>
          <p:cNvSpPr>
            <a:spLocks noGrp="1"/>
          </p:cNvSpPr>
          <p:nvPr>
            <p:ph type="pic" idx="21"/>
          </p:nvPr>
        </p:nvSpPr>
        <p:spPr>
          <a:xfrm>
            <a:off x="10648597" y="-1456254"/>
            <a:ext cx="13769537" cy="1602605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8" name="Rectangle"/>
          <p:cNvSpPr/>
          <p:nvPr/>
        </p:nvSpPr>
        <p:spPr>
          <a:xfrm>
            <a:off x="-8807" y="12071691"/>
            <a:ext cx="24401614" cy="1650813"/>
          </a:xfrm>
          <a:prstGeom prst="rect">
            <a:avLst/>
          </a:prstGeom>
          <a:solidFill>
            <a:srgbClr val="204F9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5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69" name="Image" descr="Image"/>
          <p:cNvPicPr>
            <a:picLocks noChangeAspect="1"/>
          </p:cNvPicPr>
          <p:nvPr/>
        </p:nvPicPr>
        <p:blipFill>
          <a:blip r:embed="rId2"/>
          <a:srcRect r="52471"/>
          <a:stretch>
            <a:fillRect/>
          </a:stretch>
        </p:blipFill>
        <p:spPr>
          <a:xfrm>
            <a:off x="10453092" y="12580524"/>
            <a:ext cx="3477728" cy="593089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Rectangle"/>
          <p:cNvSpPr txBox="1"/>
          <p:nvPr/>
        </p:nvSpPr>
        <p:spPr>
          <a:xfrm>
            <a:off x="1206500" y="2372962"/>
            <a:ext cx="9779000" cy="93478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/>
          </a:bodyPr>
          <a:lstStyle/>
          <a:p>
            <a:pPr algn="l" defTabSz="825500">
              <a:defRPr sz="46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71" name="Body Level One…"/>
          <p:cNvSpPr txBox="1"/>
          <p:nvPr/>
        </p:nvSpPr>
        <p:spPr>
          <a:xfrm>
            <a:off x="1206500" y="4248504"/>
            <a:ext cx="9779000" cy="8256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609600" indent="-609600" algn="l">
              <a:spcBef>
                <a:spcPts val="2600"/>
              </a:spcBef>
              <a:buSzPct val="123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L="1219200" indent="-609600" algn="l">
              <a:spcBef>
                <a:spcPts val="2600"/>
              </a:spcBef>
              <a:buSzPct val="123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L="1828800" indent="-609600" algn="l">
              <a:spcBef>
                <a:spcPts val="2600"/>
              </a:spcBef>
              <a:buSzPct val="123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L="2438400" indent="-609600" algn="l">
              <a:spcBef>
                <a:spcPts val="2600"/>
              </a:spcBef>
              <a:buSzPct val="123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L="3048000" indent="-609600" algn="l">
              <a:spcBef>
                <a:spcPts val="2600"/>
              </a:spcBef>
              <a:buSzPct val="123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lide Title"/>
          <p:cNvSpPr txBox="1"/>
          <p:nvPr/>
        </p:nvSpPr>
        <p:spPr>
          <a:xfrm>
            <a:off x="1206500" y="1079500"/>
            <a:ext cx="9779000" cy="1435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 algn="l" defTabSz="2340805">
              <a:defRPr sz="9407" b="1" spc="-282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t>Slide Title</a:t>
            </a:r>
          </a:p>
        </p:txBody>
      </p:sp>
      <p:sp>
        <p:nvSpPr>
          <p:cNvPr id="7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80000"/>
              </a:lnSpc>
              <a:defRPr sz="11600" spc="-232"/>
            </a:lvl1pPr>
          </a:lstStyle>
          <a:p>
            <a:r>
              <a:t>Section Title</a:t>
            </a:r>
          </a:p>
        </p:txBody>
      </p:sp>
      <p:sp>
        <p:nvSpPr>
          <p:cNvPr id="81" name="Rectangle"/>
          <p:cNvSpPr/>
          <p:nvPr/>
        </p:nvSpPr>
        <p:spPr>
          <a:xfrm>
            <a:off x="-8807" y="12071691"/>
            <a:ext cx="24401614" cy="1650813"/>
          </a:xfrm>
          <a:prstGeom prst="rect">
            <a:avLst/>
          </a:prstGeom>
          <a:solidFill>
            <a:srgbClr val="204F9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5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82" name="Image" descr="Image"/>
          <p:cNvPicPr>
            <a:picLocks noChangeAspect="1"/>
          </p:cNvPicPr>
          <p:nvPr/>
        </p:nvPicPr>
        <p:blipFill>
          <a:blip r:embed="rId2"/>
          <a:srcRect r="52471"/>
          <a:stretch>
            <a:fillRect/>
          </a:stretch>
        </p:blipFill>
        <p:spPr>
          <a:xfrm>
            <a:off x="10453092" y="12580524"/>
            <a:ext cx="3477728" cy="593089"/>
          </a:xfrm>
          <a:prstGeom prst="rect">
            <a:avLst/>
          </a:prstGeom>
          <a:ln w="12700">
            <a:miter lim="400000"/>
          </a:ln>
        </p:spPr>
      </p:pic>
      <p:sp>
        <p:nvSpPr>
          <p:cNvPr id="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91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666916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4600"/>
            </a:lvl1pPr>
          </a:lstStyle>
          <a:p>
            <a:r>
              <a:t>Slide Subtitle</a:t>
            </a:r>
          </a:p>
        </p:txBody>
      </p:sp>
      <p:sp>
        <p:nvSpPr>
          <p:cNvPr id="92" name="Rectangle"/>
          <p:cNvSpPr/>
          <p:nvPr/>
        </p:nvSpPr>
        <p:spPr>
          <a:xfrm>
            <a:off x="-8807" y="12071691"/>
            <a:ext cx="24401614" cy="1650813"/>
          </a:xfrm>
          <a:prstGeom prst="rect">
            <a:avLst/>
          </a:prstGeom>
          <a:solidFill>
            <a:srgbClr val="204F9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5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93" name="Image" descr="Image"/>
          <p:cNvPicPr>
            <a:picLocks noChangeAspect="1"/>
          </p:cNvPicPr>
          <p:nvPr/>
        </p:nvPicPr>
        <p:blipFill>
          <a:blip r:embed="rId2"/>
          <a:srcRect r="52471"/>
          <a:stretch>
            <a:fillRect/>
          </a:stretch>
        </p:blipFill>
        <p:spPr>
          <a:xfrm>
            <a:off x="10453092" y="12580524"/>
            <a:ext cx="3477728" cy="593089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102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674846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4600"/>
            </a:lvl1pPr>
          </a:lstStyle>
          <a:p>
            <a:r>
              <a:t>Agenda Subtitle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1800"/>
              </a:spcBef>
              <a:buSzTx/>
              <a:buNone/>
              <a:defRPr sz="5500" spc="-55">
                <a:latin typeface="Tahoma"/>
                <a:ea typeface="Tahoma"/>
                <a:cs typeface="Tahoma"/>
                <a:sym typeface="Tahoma"/>
              </a:defRPr>
            </a:lvl1pPr>
            <a:lvl2pPr marL="0" indent="457200" defTabSz="825500">
              <a:spcBef>
                <a:spcPts val="1800"/>
              </a:spcBef>
              <a:buSzTx/>
              <a:buNone/>
              <a:defRPr sz="5500" spc="-55">
                <a:latin typeface="Tahoma"/>
                <a:ea typeface="Tahoma"/>
                <a:cs typeface="Tahoma"/>
                <a:sym typeface="Tahoma"/>
              </a:defRPr>
            </a:lvl2pPr>
            <a:lvl3pPr marL="0" indent="914400" defTabSz="825500">
              <a:spcBef>
                <a:spcPts val="1800"/>
              </a:spcBef>
              <a:buSzTx/>
              <a:buNone/>
              <a:defRPr sz="5500" spc="-55">
                <a:latin typeface="Tahoma"/>
                <a:ea typeface="Tahoma"/>
                <a:cs typeface="Tahoma"/>
                <a:sym typeface="Tahoma"/>
              </a:defRPr>
            </a:lvl3pPr>
            <a:lvl4pPr marL="0" indent="1371600" defTabSz="825500">
              <a:spcBef>
                <a:spcPts val="1800"/>
              </a:spcBef>
              <a:buSzTx/>
              <a:buNone/>
              <a:defRPr sz="5500" spc="-55">
                <a:latin typeface="Tahoma"/>
                <a:ea typeface="Tahoma"/>
                <a:cs typeface="Tahoma"/>
                <a:sym typeface="Tahoma"/>
              </a:defRPr>
            </a:lvl4pPr>
            <a:lvl5pPr marL="0" indent="1828800" defTabSz="825500">
              <a:spcBef>
                <a:spcPts val="1800"/>
              </a:spcBef>
              <a:buSzTx/>
              <a:buNone/>
              <a:defRPr sz="5500" spc="-55">
                <a:latin typeface="Tahoma"/>
                <a:ea typeface="Tahoma"/>
                <a:cs typeface="Tahoma"/>
                <a:sym typeface="Tahoma"/>
              </a:defRPr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4" name="Rectangle"/>
          <p:cNvSpPr/>
          <p:nvPr/>
        </p:nvSpPr>
        <p:spPr>
          <a:xfrm>
            <a:off x="-8807" y="12071691"/>
            <a:ext cx="24401614" cy="1650813"/>
          </a:xfrm>
          <a:prstGeom prst="rect">
            <a:avLst/>
          </a:prstGeom>
          <a:solidFill>
            <a:srgbClr val="204F9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5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105" name="Image" descr="Image"/>
          <p:cNvPicPr>
            <a:picLocks noChangeAspect="1"/>
          </p:cNvPicPr>
          <p:nvPr/>
        </p:nvPicPr>
        <p:blipFill>
          <a:blip r:embed="rId2"/>
          <a:srcRect r="52471"/>
          <a:stretch>
            <a:fillRect/>
          </a:stretch>
        </p:blipFill>
        <p:spPr>
          <a:xfrm>
            <a:off x="10453092" y="12580524"/>
            <a:ext cx="3477728" cy="593089"/>
          </a:xfrm>
          <a:prstGeom prst="rect">
            <a:avLst/>
          </a:prstGeom>
          <a:ln w="12700">
            <a:miter lim="400000"/>
          </a:ln>
        </p:spPr>
      </p:pic>
      <p:sp>
        <p:nvSpPr>
          <p:cNvPr id="1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ti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Rectangle"/>
          <p:cNvSpPr/>
          <p:nvPr/>
        </p:nvSpPr>
        <p:spPr>
          <a:xfrm>
            <a:off x="-8807" y="12071691"/>
            <a:ext cx="24401614" cy="1650813"/>
          </a:xfrm>
          <a:prstGeom prst="rect">
            <a:avLst/>
          </a:prstGeom>
          <a:solidFill>
            <a:srgbClr val="204F9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50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pic>
        <p:nvPicPr>
          <p:cNvPr id="5" name="Image" descr="Image"/>
          <p:cNvPicPr>
            <a:picLocks noChangeAspect="1"/>
          </p:cNvPicPr>
          <p:nvPr/>
        </p:nvPicPr>
        <p:blipFill>
          <a:blip r:embed="rId20"/>
          <a:srcRect r="52471"/>
          <a:stretch>
            <a:fillRect/>
          </a:stretch>
        </p:blipFill>
        <p:spPr>
          <a:xfrm>
            <a:off x="10453092" y="12580524"/>
            <a:ext cx="3477728" cy="593089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7" r:id="rId18"/>
  </p:sldLayoutIdLst>
  <p:transition spd="med"/>
  <p:txStyles>
    <p:titleStyle>
      <a:lvl1pPr marL="0" marR="0" indent="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1" i="0" u="none" strike="noStrike" cap="none" spc="-293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1" i="0" u="none" strike="noStrike" cap="none" spc="-293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1" i="0" u="none" strike="noStrike" cap="none" spc="-293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1" i="0" u="none" strike="noStrike" cap="none" spc="-293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1" i="0" u="none" strike="noStrike" cap="none" spc="-293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1" i="0" u="none" strike="noStrike" cap="none" spc="-293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1" i="0" u="none" strike="noStrike" cap="none" spc="-293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1" i="0" u="none" strike="noStrike" cap="none" spc="-293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1" i="0" u="none" strike="noStrike" cap="none" spc="-293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609600" marR="0" indent="-609600" algn="l" defTabSz="2438338" rtl="0" latinLnBrk="0">
        <a:lnSpc>
          <a:spcPct val="100000"/>
        </a:lnSpc>
        <a:spcBef>
          <a:spcPts val="26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1219200" marR="0" indent="-609600" algn="l" defTabSz="2438338" rtl="0" latinLnBrk="0">
        <a:lnSpc>
          <a:spcPct val="100000"/>
        </a:lnSpc>
        <a:spcBef>
          <a:spcPts val="26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828800" marR="0" indent="-609600" algn="l" defTabSz="2438338" rtl="0" latinLnBrk="0">
        <a:lnSpc>
          <a:spcPct val="100000"/>
        </a:lnSpc>
        <a:spcBef>
          <a:spcPts val="26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2438400" marR="0" indent="-609600" algn="l" defTabSz="2438338" rtl="0" latinLnBrk="0">
        <a:lnSpc>
          <a:spcPct val="100000"/>
        </a:lnSpc>
        <a:spcBef>
          <a:spcPts val="26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3048000" marR="0" indent="-609600" algn="l" defTabSz="2438338" rtl="0" latinLnBrk="0">
        <a:lnSpc>
          <a:spcPct val="100000"/>
        </a:lnSpc>
        <a:spcBef>
          <a:spcPts val="26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3657600" marR="0" indent="-609600" algn="l" defTabSz="2438338" rtl="0" latinLnBrk="0">
        <a:lnSpc>
          <a:spcPct val="100000"/>
        </a:lnSpc>
        <a:spcBef>
          <a:spcPts val="26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4267200" marR="0" indent="-609600" algn="l" defTabSz="2438338" rtl="0" latinLnBrk="0">
        <a:lnSpc>
          <a:spcPct val="100000"/>
        </a:lnSpc>
        <a:spcBef>
          <a:spcPts val="26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4876800" marR="0" indent="-609600" algn="l" defTabSz="2438338" rtl="0" latinLnBrk="0">
        <a:lnSpc>
          <a:spcPct val="100000"/>
        </a:lnSpc>
        <a:spcBef>
          <a:spcPts val="26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5486400" marR="0" indent="-609600" algn="l" defTabSz="2438338" rtl="0" latinLnBrk="0">
        <a:lnSpc>
          <a:spcPct val="100000"/>
        </a:lnSpc>
        <a:spcBef>
          <a:spcPts val="26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mailto:eivind.satre@ntnu.no" TargetMode="Externa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6.png"/><Relationship Id="rId5" Type="http://schemas.openxmlformats.org/officeDocument/2006/relationships/oleObject" Target="../embeddings/oleObject2.bin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Våren 2022"/>
          <p:cNvSpPr txBox="1"/>
          <p:nvPr/>
        </p:nvSpPr>
        <p:spPr>
          <a:xfrm>
            <a:off x="1207689" y="1106137"/>
            <a:ext cx="21968622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lnSpcReduction="10000"/>
          </a:bodyPr>
          <a:lstStyle>
            <a:lvl1pPr algn="r" defTabSz="825500">
              <a:defRPr sz="36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endParaRPr dirty="0"/>
          </a:p>
        </p:txBody>
      </p:sp>
      <p:sp>
        <p:nvSpPr>
          <p:cNvPr id="191" name="Forelesning 1: Introduksjon"/>
          <p:cNvSpPr txBox="1">
            <a:spLocks noGrp="1"/>
          </p:cNvSpPr>
          <p:nvPr>
            <p:ph type="ctrTitle" idx="4294967295"/>
          </p:nvPr>
        </p:nvSpPr>
        <p:spPr>
          <a:xfrm>
            <a:off x="1206500" y="5262797"/>
            <a:ext cx="21971000" cy="4648201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defRPr sz="9200" spc="-183"/>
            </a:lvl1pPr>
          </a:lstStyle>
          <a:p>
            <a:r>
              <a:rPr dirty="0" err="1"/>
              <a:t>Forelesning</a:t>
            </a:r>
            <a:r>
              <a:rPr dirty="0"/>
              <a:t> 1: </a:t>
            </a:r>
            <a:r>
              <a:rPr lang="nb-NO" dirty="0"/>
              <a:t>Intro til markedsføring</a:t>
            </a:r>
            <a:br>
              <a:rPr lang="nb-NO" dirty="0"/>
            </a:br>
            <a:r>
              <a:rPr lang="nb-NO" dirty="0"/>
              <a:t>- Kjernekonseptene</a:t>
            </a:r>
            <a:endParaRPr dirty="0"/>
          </a:p>
        </p:txBody>
      </p:sp>
      <p:sp>
        <p:nvSpPr>
          <p:cNvPr id="192" name="Professor Arild Aspelund"/>
          <p:cNvSpPr txBox="1"/>
          <p:nvPr/>
        </p:nvSpPr>
        <p:spPr>
          <a:xfrm>
            <a:off x="1207690" y="1106137"/>
            <a:ext cx="21968621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lnSpcReduction="10000"/>
          </a:bodyPr>
          <a:lstStyle>
            <a:lvl1pPr algn="l" defTabSz="825500">
              <a:defRPr sz="36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t>Professor Arild Aspelund</a:t>
            </a:r>
          </a:p>
        </p:txBody>
      </p:sp>
      <p:sp>
        <p:nvSpPr>
          <p:cNvPr id="193" name="TIØ4165 - Markedsføringsledelse for teknologibedrifter"/>
          <p:cNvSpPr txBox="1"/>
          <p:nvPr/>
        </p:nvSpPr>
        <p:spPr>
          <a:xfrm>
            <a:off x="1206500" y="9978391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algn="l" defTabSz="825500">
              <a:defRPr sz="46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t>TIØ4165 - Markedsføringsledelse for teknologibedrifter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nb-NO"/>
              <a:t>Markedsføringens hovedkonsepter</a:t>
            </a:r>
            <a:endParaRPr lang="en-US"/>
          </a:p>
        </p:txBody>
      </p:sp>
      <p:sp>
        <p:nvSpPr>
          <p:cNvPr id="231427" name="Rectangle 3"/>
          <p:cNvSpPr>
            <a:spLocks noGrp="1" noChangeArrowheads="1"/>
          </p:cNvSpPr>
          <p:nvPr>
            <p:ph idx="1"/>
          </p:nvPr>
        </p:nvSpPr>
        <p:spPr>
          <a:xfrm>
            <a:off x="1801906" y="2929553"/>
            <a:ext cx="18479486" cy="9451423"/>
          </a:xfrm>
        </p:spPr>
        <p:txBody>
          <a:bodyPr>
            <a:noAutofit/>
          </a:bodyPr>
          <a:lstStyle/>
          <a:p>
            <a:pPr lvl="1">
              <a:spcBef>
                <a:spcPts val="1200"/>
              </a:spcBef>
            </a:pPr>
            <a:r>
              <a:rPr lang="nb-NO" sz="3800" dirty="0">
                <a:latin typeface="Calibri" panose="020F0502020204030204" pitchFamily="34" charset="0"/>
                <a:cs typeface="Calibri" panose="020F0502020204030204" pitchFamily="34" charset="0"/>
              </a:rPr>
              <a:t>Kundeverdi </a:t>
            </a:r>
          </a:p>
          <a:p>
            <a:pPr lvl="1">
              <a:spcBef>
                <a:spcPts val="1200"/>
              </a:spcBef>
            </a:pPr>
            <a:endParaRPr lang="nb-NO" sz="3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spcBef>
                <a:spcPts val="1200"/>
              </a:spcBef>
            </a:pPr>
            <a:r>
              <a:rPr lang="nb-NO" sz="3800" dirty="0">
                <a:latin typeface="Calibri" panose="020F0502020204030204" pitchFamily="34" charset="0"/>
                <a:cs typeface="Calibri" panose="020F0502020204030204" pitchFamily="34" charset="0"/>
              </a:rPr>
              <a:t>Segmentering </a:t>
            </a:r>
          </a:p>
          <a:p>
            <a:pPr lvl="1">
              <a:spcBef>
                <a:spcPts val="1200"/>
              </a:spcBef>
            </a:pPr>
            <a:endParaRPr lang="nb-NO" sz="3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spcBef>
                <a:spcPts val="1200"/>
              </a:spcBef>
            </a:pPr>
            <a:r>
              <a:rPr lang="nb-NO" sz="3800" dirty="0">
                <a:latin typeface="Calibri" panose="020F0502020204030204" pitchFamily="34" charset="0"/>
                <a:cs typeface="Calibri" panose="020F0502020204030204" pitchFamily="34" charset="0"/>
              </a:rPr>
              <a:t>Målretting</a:t>
            </a:r>
          </a:p>
          <a:p>
            <a:pPr lvl="1">
              <a:spcBef>
                <a:spcPts val="1200"/>
              </a:spcBef>
            </a:pPr>
            <a:endParaRPr lang="nb-NO" sz="3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spcBef>
                <a:spcPts val="1200"/>
              </a:spcBef>
            </a:pPr>
            <a:r>
              <a:rPr lang="nb-NO" sz="3800" dirty="0">
                <a:latin typeface="Calibri" panose="020F0502020204030204" pitchFamily="34" charset="0"/>
                <a:cs typeface="Calibri" panose="020F0502020204030204" pitchFamily="34" charset="0"/>
              </a:rPr>
              <a:t>Posisjonering </a:t>
            </a:r>
          </a:p>
          <a:p>
            <a:pPr lvl="1">
              <a:spcBef>
                <a:spcPts val="1200"/>
              </a:spcBef>
            </a:pPr>
            <a:endParaRPr lang="nb-NO" sz="3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spcBef>
                <a:spcPts val="1200"/>
              </a:spcBef>
            </a:pPr>
            <a:r>
              <a:rPr lang="nb-NO" sz="3800" dirty="0">
                <a:latin typeface="Calibri" panose="020F0502020204030204" pitchFamily="34" charset="0"/>
                <a:cs typeface="Calibri" panose="020F0502020204030204" pitchFamily="34" charset="0"/>
              </a:rPr>
              <a:t>Kjøpsatferd </a:t>
            </a:r>
          </a:p>
          <a:p>
            <a:pPr lvl="1">
              <a:spcBef>
                <a:spcPts val="1200"/>
              </a:spcBef>
            </a:pPr>
            <a:endParaRPr lang="nb-NO" sz="3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spcBef>
                <a:spcPts val="1200"/>
              </a:spcBef>
              <a:buNone/>
            </a:pPr>
            <a:endParaRPr lang="en-US" sz="3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spcBef>
                <a:spcPts val="1200"/>
              </a:spcBef>
              <a:buNone/>
            </a:pPr>
            <a:r>
              <a:rPr lang="en-US" sz="3800" dirty="0" err="1">
                <a:latin typeface="Calibri" panose="020F0502020204030204" pitchFamily="34" charset="0"/>
                <a:cs typeface="Calibri" panose="020F0502020204030204" pitchFamily="34" charset="0"/>
              </a:rPr>
              <a:t>Disse</a:t>
            </a:r>
            <a:r>
              <a:rPr lang="en-US" sz="3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800" dirty="0" err="1">
                <a:latin typeface="Calibri" panose="020F0502020204030204" pitchFamily="34" charset="0"/>
                <a:cs typeface="Calibri" panose="020F0502020204030204" pitchFamily="34" charset="0"/>
              </a:rPr>
              <a:t>konseptene</a:t>
            </a:r>
            <a:r>
              <a:rPr lang="en-US" sz="3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800" dirty="0" err="1">
                <a:latin typeface="Calibri" panose="020F0502020204030204" pitchFamily="34" charset="0"/>
                <a:cs typeface="Calibri" panose="020F0502020204030204" pitchFamily="34" charset="0"/>
              </a:rPr>
              <a:t>er</a:t>
            </a:r>
            <a:r>
              <a:rPr lang="en-US" sz="3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800" dirty="0" err="1">
                <a:latin typeface="Calibri" panose="020F0502020204030204" pitchFamily="34" charset="0"/>
                <a:cs typeface="Calibri" panose="020F0502020204030204" pitchFamily="34" charset="0"/>
              </a:rPr>
              <a:t>hovedfokuset</a:t>
            </a:r>
            <a:r>
              <a:rPr lang="en-US" sz="3800" dirty="0">
                <a:latin typeface="Calibri" panose="020F0502020204030204" pitchFamily="34" charset="0"/>
                <a:cs typeface="Calibri" panose="020F0502020204030204" pitchFamily="34" charset="0"/>
              </a:rPr>
              <a:t> i </a:t>
            </a:r>
            <a:r>
              <a:rPr lang="en-US" sz="3800" dirty="0" err="1">
                <a:latin typeface="Calibri" panose="020F0502020204030204" pitchFamily="34" charset="0"/>
                <a:cs typeface="Calibri" panose="020F0502020204030204" pitchFamily="34" charset="0"/>
              </a:rPr>
              <a:t>dette</a:t>
            </a:r>
            <a:r>
              <a:rPr lang="en-US" sz="3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800" dirty="0" err="1">
                <a:latin typeface="Calibri" panose="020F0502020204030204" pitchFamily="34" charset="0"/>
                <a:cs typeface="Calibri" panose="020F0502020204030204" pitchFamily="34" charset="0"/>
              </a:rPr>
              <a:t>kurset</a:t>
            </a:r>
            <a:endParaRPr lang="en-US" sz="3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1630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CE9C8-6E69-D18C-DEB3-AABEEB9E1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b-NO" dirty="0"/>
              <a:t>Så, hva er det med teknologi?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1FA71-3C2C-0796-539B-D99C65F5F5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3200400"/>
            <a:ext cx="21971000" cy="9304116"/>
          </a:xfrm>
        </p:spPr>
        <p:txBody>
          <a:bodyPr/>
          <a:lstStyle/>
          <a:p>
            <a:r>
              <a:rPr lang="nb-NO" dirty="0"/>
              <a:t>Gjelder hovedkonseptene? </a:t>
            </a:r>
          </a:p>
          <a:p>
            <a:pPr lvl="2"/>
            <a:r>
              <a:rPr lang="nb-NO" dirty="0"/>
              <a:t>Ja, absolutt! Det er ingenting som skulle tilsi at vi ikke kan bruke de fem hovedkonseptene vi har presentert til å bygge og analysere markedsstrategi, MEN, det er to ting</a:t>
            </a:r>
          </a:p>
          <a:p>
            <a:r>
              <a:rPr lang="nb-NO" dirty="0"/>
              <a:t>Informasjonskompleksitet og digitale markedsplasser</a:t>
            </a:r>
          </a:p>
          <a:p>
            <a:r>
              <a:rPr lang="nb-NO" dirty="0"/>
              <a:t>Risiko</a:t>
            </a:r>
          </a:p>
          <a:p>
            <a:pPr lvl="2"/>
            <a:r>
              <a:rPr lang="nb-NO" dirty="0"/>
              <a:t>Forbrukere har en høyere opplevd risiko fordi de ikke kjenner/stoler på løsningen. Noen segmenter liker den risikoen bedre enn andre… og det er vanskeligere å kommunisere effektivt. </a:t>
            </a:r>
          </a:p>
        </p:txBody>
      </p:sp>
    </p:spTree>
    <p:extLst>
      <p:ext uri="{BB962C8B-B14F-4D97-AF65-F5344CB8AC3E}">
        <p14:creationId xmlns:p14="http://schemas.microsoft.com/office/powerpoint/2010/main" val="4178724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Hvordan lære seg markedsføringsledelse?"/>
          <p:cNvSpPr txBox="1">
            <a:spLocks noGrp="1"/>
          </p:cNvSpPr>
          <p:nvPr>
            <p:ph type="title" idx="4294967295"/>
          </p:nvPr>
        </p:nvSpPr>
        <p:spPr>
          <a:xfrm>
            <a:off x="1206500" y="1367321"/>
            <a:ext cx="21971000" cy="1650814"/>
          </a:xfrm>
          <a:prstGeom prst="rect">
            <a:avLst/>
          </a:prstGeom>
        </p:spPr>
        <p:txBody>
          <a:bodyPr/>
          <a:lstStyle>
            <a:lvl1pPr defTabSz="2243271">
              <a:defRPr sz="9016" spc="-270"/>
            </a:lvl1pPr>
          </a:lstStyle>
          <a:p>
            <a:r>
              <a:t>Hvordan lære seg markedsføringsledelse?</a:t>
            </a:r>
          </a:p>
        </p:txBody>
      </p:sp>
      <p:sp>
        <p:nvSpPr>
          <p:cNvPr id="199" name="Markedsføringsledelse er relativt greit å forstå teoretisk ved bare å lese pensumlitteratur…"/>
          <p:cNvSpPr txBox="1"/>
          <p:nvPr/>
        </p:nvSpPr>
        <p:spPr>
          <a:xfrm>
            <a:off x="1206500" y="3244753"/>
            <a:ext cx="21850081" cy="8256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 err="1"/>
              <a:t>Markedsføringsledelse</a:t>
            </a:r>
            <a:r>
              <a:rPr dirty="0"/>
              <a:t> </a:t>
            </a:r>
            <a:r>
              <a:rPr dirty="0" err="1"/>
              <a:t>er</a:t>
            </a:r>
            <a:r>
              <a:rPr dirty="0"/>
              <a:t> </a:t>
            </a:r>
            <a:r>
              <a:rPr dirty="0" err="1"/>
              <a:t>relativt</a:t>
            </a:r>
            <a:r>
              <a:rPr dirty="0"/>
              <a:t> </a:t>
            </a:r>
            <a:r>
              <a:rPr dirty="0" err="1"/>
              <a:t>greit</a:t>
            </a:r>
            <a:r>
              <a:rPr dirty="0"/>
              <a:t> å </a:t>
            </a:r>
            <a:r>
              <a:rPr dirty="0" err="1"/>
              <a:t>forstå</a:t>
            </a:r>
            <a:r>
              <a:rPr dirty="0"/>
              <a:t> </a:t>
            </a:r>
            <a:r>
              <a:rPr dirty="0" err="1"/>
              <a:t>teoretisk</a:t>
            </a:r>
            <a:endParaRPr lang="nb-NO" dirty="0"/>
          </a:p>
          <a:p>
            <a:pPr lvl="3" indent="0" algn="l">
              <a:spcBef>
                <a:spcPts val="2600"/>
              </a:spcBef>
              <a:buSzPct val="75000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	Utfordringen er å forstå variasjonen i anvendelsen!</a:t>
            </a:r>
            <a:endParaRPr dirty="0"/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Anvendelse lærer man også gjennom praksis</a:t>
            </a:r>
            <a:r>
              <a:rPr dirty="0"/>
              <a:t>. </a:t>
            </a:r>
            <a:r>
              <a:rPr lang="nb-NO" dirty="0"/>
              <a:t>Vi vil derfor </a:t>
            </a:r>
            <a:r>
              <a:rPr dirty="0" err="1"/>
              <a:t>læring</a:t>
            </a:r>
            <a:r>
              <a:rPr dirty="0"/>
              <a:t> </a:t>
            </a:r>
            <a:r>
              <a:rPr dirty="0" err="1"/>
              <a:t>gjennom</a:t>
            </a:r>
            <a:r>
              <a:rPr dirty="0"/>
              <a:t> å </a:t>
            </a:r>
            <a:r>
              <a:rPr i="1" dirty="0" err="1"/>
              <a:t>gjøre</a:t>
            </a:r>
            <a:r>
              <a:rPr i="1" dirty="0"/>
              <a:t> </a:t>
            </a:r>
            <a:r>
              <a:rPr dirty="0" err="1"/>
              <a:t>noe</a:t>
            </a:r>
            <a:r>
              <a:rPr dirty="0"/>
              <a:t> i </a:t>
            </a:r>
            <a:r>
              <a:rPr dirty="0" err="1"/>
              <a:t>stedet</a:t>
            </a:r>
            <a:r>
              <a:rPr dirty="0"/>
              <a:t> for kun </a:t>
            </a:r>
            <a:r>
              <a:rPr dirty="0" err="1"/>
              <a:t>lære</a:t>
            </a:r>
            <a:r>
              <a:rPr dirty="0"/>
              <a:t> </a:t>
            </a:r>
            <a:r>
              <a:rPr i="1" dirty="0"/>
              <a:t>om</a:t>
            </a:r>
            <a:r>
              <a:rPr dirty="0"/>
              <a:t> </a:t>
            </a:r>
            <a:r>
              <a:rPr dirty="0" err="1"/>
              <a:t>noe</a:t>
            </a:r>
            <a:r>
              <a:rPr dirty="0"/>
              <a:t>. </a:t>
            </a:r>
          </a:p>
          <a:p>
            <a:pPr marL="1219200" lvl="1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 err="1"/>
              <a:t>Derfor</a:t>
            </a:r>
            <a:r>
              <a:rPr dirty="0"/>
              <a:t> </a:t>
            </a:r>
            <a:r>
              <a:rPr dirty="0" err="1"/>
              <a:t>er</a:t>
            </a:r>
            <a:r>
              <a:rPr dirty="0"/>
              <a:t> </a:t>
            </a:r>
            <a:r>
              <a:rPr dirty="0" err="1"/>
              <a:t>også</a:t>
            </a:r>
            <a:r>
              <a:rPr dirty="0"/>
              <a:t> </a:t>
            </a:r>
            <a:r>
              <a:rPr dirty="0" err="1"/>
              <a:t>læringsmålene</a:t>
            </a:r>
            <a:r>
              <a:rPr dirty="0"/>
              <a:t> </a:t>
            </a:r>
            <a:r>
              <a:rPr lang="nb-NO" dirty="0"/>
              <a:t>i </a:t>
            </a:r>
            <a:r>
              <a:rPr dirty="0" err="1"/>
              <a:t>hovedsak</a:t>
            </a:r>
            <a:r>
              <a:rPr dirty="0"/>
              <a:t> </a:t>
            </a:r>
            <a:r>
              <a:rPr dirty="0" err="1"/>
              <a:t>praktisk</a:t>
            </a:r>
            <a:r>
              <a:rPr dirty="0"/>
              <a:t> </a:t>
            </a:r>
            <a:r>
              <a:rPr dirty="0" err="1"/>
              <a:t>rettet</a:t>
            </a:r>
            <a:endParaRPr lang="nb-NO" dirty="0"/>
          </a:p>
          <a:p>
            <a:pPr marL="1219200" lvl="1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Men, evalueringen er også basert på forståelse av teori</a:t>
            </a:r>
            <a:endParaRPr dirty="0"/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 err="1"/>
              <a:t>Kurset</a:t>
            </a:r>
            <a:r>
              <a:rPr dirty="0"/>
              <a:t> </a:t>
            </a:r>
            <a:r>
              <a:rPr dirty="0" err="1"/>
              <a:t>har</a:t>
            </a:r>
            <a:r>
              <a:rPr dirty="0"/>
              <a:t> </a:t>
            </a:r>
            <a:r>
              <a:rPr dirty="0" err="1"/>
              <a:t>få</a:t>
            </a:r>
            <a:r>
              <a:rPr dirty="0"/>
              <a:t> </a:t>
            </a:r>
            <a:r>
              <a:rPr dirty="0" err="1"/>
              <a:t>forelesninger</a:t>
            </a:r>
            <a:r>
              <a:rPr dirty="0"/>
              <a:t> og </a:t>
            </a:r>
            <a:r>
              <a:rPr dirty="0" err="1"/>
              <a:t>forelesningsmateriale</a:t>
            </a:r>
            <a:r>
              <a:rPr dirty="0"/>
              <a:t> – </a:t>
            </a:r>
            <a:r>
              <a:rPr lang="nb-NO" dirty="0"/>
              <a:t>men mye praktisk og tidkrevende arbeid!</a:t>
            </a:r>
            <a:endParaRPr dirty="0"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Hvordan lære seg markedsføringsledelse?"/>
          <p:cNvSpPr txBox="1">
            <a:spLocks noGrp="1"/>
          </p:cNvSpPr>
          <p:nvPr>
            <p:ph type="title" idx="4294967295"/>
          </p:nvPr>
        </p:nvSpPr>
        <p:spPr>
          <a:xfrm>
            <a:off x="1206500" y="1367321"/>
            <a:ext cx="22339300" cy="1650814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2243271">
              <a:defRPr sz="9016" spc="-270"/>
            </a:lvl1pPr>
          </a:lstStyle>
          <a:p>
            <a:r>
              <a:rPr lang="nb-NO" dirty="0"/>
              <a:t>MERK! Dette er noe annet enn dere har gjort før!</a:t>
            </a:r>
            <a:endParaRPr dirty="0"/>
          </a:p>
        </p:txBody>
      </p:sp>
      <p:sp>
        <p:nvSpPr>
          <p:cNvPr id="199" name="Markedsføringsledelse er relativt greit å forstå teoretisk ved bare å lese pensumlitteratur…"/>
          <p:cNvSpPr txBox="1"/>
          <p:nvPr/>
        </p:nvSpPr>
        <p:spPr>
          <a:xfrm>
            <a:off x="1206500" y="3244753"/>
            <a:ext cx="21850081" cy="8256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fontScale="92500" lnSpcReduction="20000"/>
          </a:bodyPr>
          <a:lstStyle/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Frem til nå har problemer stort sett blitt definert for dere</a:t>
            </a:r>
            <a:br>
              <a:rPr lang="nb-NO" dirty="0"/>
            </a:br>
            <a:r>
              <a:rPr lang="nb-NO" dirty="0"/>
              <a:t>	</a:t>
            </a:r>
            <a:r>
              <a:rPr lang="nb-NO" i="1" dirty="0"/>
              <a:t>«Problem-</a:t>
            </a:r>
            <a:r>
              <a:rPr lang="nb-NO" i="1" dirty="0" err="1"/>
              <a:t>solving</a:t>
            </a:r>
            <a:r>
              <a:rPr lang="nb-NO" i="1" dirty="0"/>
              <a:t> is not </a:t>
            </a:r>
            <a:r>
              <a:rPr lang="nb-NO" i="1" dirty="0" err="1"/>
              <a:t>the</a:t>
            </a:r>
            <a:r>
              <a:rPr lang="nb-NO" i="1" dirty="0"/>
              <a:t> same as problem-setting!»</a:t>
            </a:r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endParaRPr lang="nb-NO" dirty="0"/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I dette kurset må dere i stor grad stå for «problem-setting» selv</a:t>
            </a:r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endParaRPr lang="nb-NO" dirty="0"/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For de fleste markedsstrategier så er det enkelte ting som er forholdsvis åpenbart (som segmenteringen i eksemplet over)</a:t>
            </a:r>
            <a:br>
              <a:rPr lang="nb-NO" dirty="0"/>
            </a:br>
            <a:r>
              <a:rPr lang="nb-NO" dirty="0"/>
              <a:t>	Disse må fortsatt argumenteres for og dokumenteres</a:t>
            </a:r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Andre ting er mer problematiske, og mindre åpenbare. Det er her dere må legge inn innsatsen. Både for godt beslutningsgrunnlag og gode diskusjoner i forhold til alternativer </a:t>
            </a:r>
          </a:p>
        </p:txBody>
      </p:sp>
    </p:spTree>
    <p:extLst>
      <p:ext uri="{BB962C8B-B14F-4D97-AF65-F5344CB8AC3E}">
        <p14:creationId xmlns:p14="http://schemas.microsoft.com/office/powerpoint/2010/main" val="1854322728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Innhold"/>
          <p:cNvSpPr txBox="1">
            <a:spLocks noGrp="1"/>
          </p:cNvSpPr>
          <p:nvPr>
            <p:ph type="title" idx="4294967295"/>
          </p:nvPr>
        </p:nvSpPr>
        <p:spPr>
          <a:xfrm>
            <a:off x="1206500" y="1367321"/>
            <a:ext cx="21971000" cy="1650814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Innhold</a:t>
            </a:r>
            <a:r>
              <a:rPr lang="nb-NO" dirty="0"/>
              <a:t> og datoer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14A97A-36F6-5722-1698-5F3288E31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0728" y="3212757"/>
            <a:ext cx="14244388" cy="830373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Lærebokens oppbygging"/>
          <p:cNvSpPr txBox="1">
            <a:spLocks noGrp="1"/>
          </p:cNvSpPr>
          <p:nvPr>
            <p:ph type="title" idx="4294967295"/>
          </p:nvPr>
        </p:nvSpPr>
        <p:spPr>
          <a:xfrm>
            <a:off x="1206500" y="1367321"/>
            <a:ext cx="21971000" cy="1650814"/>
          </a:xfrm>
          <a:prstGeom prst="rect">
            <a:avLst/>
          </a:prstGeom>
        </p:spPr>
        <p:txBody>
          <a:bodyPr/>
          <a:lstStyle/>
          <a:p>
            <a:r>
              <a:t>Lærebokens oppbygging</a:t>
            </a:r>
          </a:p>
        </p:txBody>
      </p:sp>
      <p:sp>
        <p:nvSpPr>
          <p:cNvPr id="205" name="Kap 1-2. Begreper, omgivelser, strategi og plan…"/>
          <p:cNvSpPr txBox="1"/>
          <p:nvPr/>
        </p:nvSpPr>
        <p:spPr>
          <a:xfrm>
            <a:off x="1206500" y="4624964"/>
            <a:ext cx="21850081" cy="68764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Kap 1-2. Begreper, omgivelser, strategi og plan</a:t>
            </a:r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Kap 3-4. Markedsundersøkelser og markedsinformasjon</a:t>
            </a:r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Kap 5-8. Kundeverdi og kundeadferd</a:t>
            </a:r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Kap 9-12. Bygge sterke merkevarer</a:t>
            </a:r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Kap 13-22. Gjennomgang av konkurransemidlene – produkt, pris, distribusjon, kommunikasjon</a:t>
            </a:r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Kap 23. Organisering og kontroll</a:t>
            </a:r>
          </a:p>
        </p:txBody>
      </p:sp>
      <p:sp>
        <p:nvSpPr>
          <p:cNvPr id="206" name="Kotler, P. &amp; Keller, K.L. 2015. Marketing Management. 15th edition. Pearson Intl."/>
          <p:cNvSpPr txBox="1"/>
          <p:nvPr/>
        </p:nvSpPr>
        <p:spPr>
          <a:xfrm>
            <a:off x="1206500" y="3038707"/>
            <a:ext cx="21971000" cy="11886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lnSpc>
                <a:spcPct val="120000"/>
              </a:lnSpc>
              <a:spcBef>
                <a:spcPts val="1200"/>
              </a:spcBef>
              <a:defRPr sz="42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t>Kotler, P. &amp; Keller, K.L. 2015. Marketing Management. 15th edition. Pearson Intl.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Vurderingsmetode"/>
          <p:cNvSpPr txBox="1">
            <a:spLocks noGrp="1"/>
          </p:cNvSpPr>
          <p:nvPr>
            <p:ph type="title" idx="4294967295"/>
          </p:nvPr>
        </p:nvSpPr>
        <p:spPr>
          <a:xfrm>
            <a:off x="1206500" y="1367321"/>
            <a:ext cx="21971000" cy="1650814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Vurderingsmetode</a:t>
            </a:r>
            <a:r>
              <a:rPr lang="nb-NO" dirty="0"/>
              <a:t> (gruppeoppgaver)</a:t>
            </a:r>
            <a:r>
              <a:rPr sz="1200" b="0" spc="-36" dirty="0">
                <a:latin typeface="Times Roman"/>
                <a:ea typeface="Times Roman"/>
                <a:cs typeface="Times Roman"/>
                <a:sym typeface="Times Roman"/>
              </a:rPr>
              <a:t> </a:t>
            </a:r>
          </a:p>
        </p:txBody>
      </p:sp>
      <p:sp>
        <p:nvSpPr>
          <p:cNvPr id="212" name="Caseeksamen (30%). Vurdering av:…"/>
          <p:cNvSpPr txBox="1"/>
          <p:nvPr/>
        </p:nvSpPr>
        <p:spPr>
          <a:xfrm>
            <a:off x="1206500" y="3244753"/>
            <a:ext cx="21850081" cy="8256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fontScale="70000" lnSpcReduction="20000"/>
          </a:bodyPr>
          <a:lstStyle/>
          <a:p>
            <a:pPr marL="469391" indent="-469391" algn="l" defTabSz="1877520">
              <a:spcBef>
                <a:spcPts val="2000"/>
              </a:spcBef>
              <a:buSzPct val="75000"/>
              <a:buChar char="•"/>
              <a:defRPr sz="3696" b="1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Øving 1: </a:t>
            </a:r>
            <a:r>
              <a:rPr dirty="0" err="1"/>
              <a:t>Caseeksamen</a:t>
            </a:r>
            <a:r>
              <a:rPr dirty="0"/>
              <a:t> (30%). </a:t>
            </a:r>
            <a:r>
              <a:rPr b="0" dirty="0" err="1"/>
              <a:t>Vurdering</a:t>
            </a:r>
            <a:r>
              <a:rPr b="0" dirty="0"/>
              <a:t> </a:t>
            </a:r>
            <a:r>
              <a:rPr b="0" dirty="0" err="1"/>
              <a:t>av</a:t>
            </a:r>
            <a:r>
              <a:rPr b="0" dirty="0"/>
              <a:t>:</a:t>
            </a:r>
          </a:p>
          <a:p>
            <a:pPr marL="938783" lvl="1" indent="-469391" algn="l" defTabSz="1877520">
              <a:spcBef>
                <a:spcPts val="2000"/>
              </a:spcBef>
              <a:buSzPct val="75000"/>
              <a:buChar char="•"/>
              <a:defRPr sz="3696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 err="1"/>
              <a:t>Besvarelse</a:t>
            </a:r>
            <a:r>
              <a:rPr dirty="0"/>
              <a:t> </a:t>
            </a:r>
            <a:r>
              <a:rPr dirty="0" err="1"/>
              <a:t>på</a:t>
            </a:r>
            <a:r>
              <a:rPr dirty="0"/>
              <a:t> </a:t>
            </a:r>
            <a:r>
              <a:rPr dirty="0" err="1"/>
              <a:t>spørsmål</a:t>
            </a:r>
            <a:r>
              <a:rPr dirty="0"/>
              <a:t> og </a:t>
            </a:r>
            <a:r>
              <a:rPr dirty="0" err="1"/>
              <a:t>problemstillinger</a:t>
            </a:r>
            <a:r>
              <a:rPr dirty="0"/>
              <a:t> </a:t>
            </a:r>
            <a:r>
              <a:rPr dirty="0" err="1"/>
              <a:t>knyttet</a:t>
            </a:r>
            <a:r>
              <a:rPr dirty="0"/>
              <a:t> </a:t>
            </a:r>
            <a:r>
              <a:rPr dirty="0" err="1"/>
              <a:t>til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case-</a:t>
            </a:r>
            <a:r>
              <a:rPr dirty="0" err="1"/>
              <a:t>oppgave</a:t>
            </a:r>
            <a:r>
              <a:rPr dirty="0"/>
              <a:t>.</a:t>
            </a:r>
            <a:endParaRPr lang="nb-NO" dirty="0"/>
          </a:p>
          <a:p>
            <a:pPr marL="938783" indent="-469391" algn="l" defTabSz="1877520">
              <a:spcBef>
                <a:spcPts val="2000"/>
              </a:spcBef>
              <a:buSzPct val="75000"/>
              <a:buChar char="•"/>
              <a:defRPr sz="3696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endParaRPr dirty="0"/>
          </a:p>
          <a:p>
            <a:pPr marL="469391" indent="-469391" algn="l" defTabSz="1877520">
              <a:spcBef>
                <a:spcPts val="2000"/>
              </a:spcBef>
              <a:buSzPct val="75000"/>
              <a:buChar char="•"/>
              <a:defRPr sz="3696" b="1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sz="3696" b="1" dirty="0">
                <a:solidFill>
                  <a:srgbClr val="000000"/>
                </a:solidFill>
                <a:sym typeface="Arial"/>
              </a:rPr>
              <a:t>Øving 2: Refleksjonsnotat (Bestått/Ikke bestått – må bestå for å levere øving 3)</a:t>
            </a:r>
            <a:endParaRPr lang="nb-NO" sz="3696" dirty="0">
              <a:solidFill>
                <a:srgbClr val="000000"/>
              </a:solidFill>
              <a:sym typeface="Arial"/>
            </a:endParaRPr>
          </a:p>
          <a:p>
            <a:pPr marL="1408175" lvl="2" indent="-469391" algn="l" defTabSz="1877520">
              <a:spcBef>
                <a:spcPts val="2000"/>
              </a:spcBef>
              <a:buSzPct val="75000"/>
              <a:buChar char="•"/>
              <a:defRPr sz="3696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sz="3696" dirty="0">
                <a:solidFill>
                  <a:srgbClr val="000000"/>
                </a:solidFill>
                <a:sym typeface="Arial"/>
              </a:rPr>
              <a:t>Beskrivelse av produkt/tjeneste, og eksisterende eller latente behov i marked/kundeverdi.</a:t>
            </a:r>
          </a:p>
          <a:p>
            <a:pPr marL="469391" indent="-469391" algn="l" defTabSz="1877520">
              <a:spcBef>
                <a:spcPts val="2000"/>
              </a:spcBef>
              <a:buSzPct val="75000"/>
              <a:buChar char="•"/>
              <a:defRPr sz="3696" b="1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endParaRPr lang="nb-NO" dirty="0"/>
          </a:p>
          <a:p>
            <a:pPr marL="469391" indent="-469391" algn="l" defTabSz="1877520">
              <a:spcBef>
                <a:spcPts val="2000"/>
              </a:spcBef>
              <a:buSzPct val="75000"/>
              <a:buChar char="•"/>
              <a:defRPr sz="3696" b="1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 err="1"/>
              <a:t>Markedsplan</a:t>
            </a:r>
            <a:r>
              <a:rPr dirty="0"/>
              <a:t> (70%). </a:t>
            </a:r>
            <a:r>
              <a:rPr lang="nb-NO" dirty="0"/>
              <a:t>Lag en markedsstrategi for et fritt valgt produkt/tjeneste, med vurdering av</a:t>
            </a:r>
            <a:r>
              <a:rPr b="0" dirty="0"/>
              <a:t>:</a:t>
            </a:r>
            <a:endParaRPr lang="nb-NO" b="0" dirty="0"/>
          </a:p>
          <a:p>
            <a:pPr marL="1408175" lvl="2" indent="-469391" algn="l" defTabSz="1877520">
              <a:spcBef>
                <a:spcPts val="2000"/>
              </a:spcBef>
              <a:buSzPct val="75000"/>
              <a:buChar char="•"/>
              <a:defRPr sz="3696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Produkt/tjeneste, og eksisterende eller latente behov i marked/kundeverdi.</a:t>
            </a:r>
          </a:p>
          <a:p>
            <a:pPr marL="1408175" lvl="2" indent="-469391" algn="l" defTabSz="1877520">
              <a:spcBef>
                <a:spcPts val="2000"/>
              </a:spcBef>
              <a:buSzPct val="75000"/>
              <a:buChar char="•"/>
              <a:defRPr sz="3696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 err="1"/>
              <a:t>Gjennomføring</a:t>
            </a:r>
            <a:r>
              <a:rPr dirty="0"/>
              <a:t> av </a:t>
            </a:r>
            <a:r>
              <a:rPr dirty="0" err="1"/>
              <a:t>markedsundersøkelser</a:t>
            </a:r>
            <a:r>
              <a:rPr lang="nb-NO" dirty="0"/>
              <a:t> med relevant industrianalyse</a:t>
            </a:r>
            <a:endParaRPr dirty="0"/>
          </a:p>
          <a:p>
            <a:pPr marL="1408175" lvl="2" indent="-469391" algn="l" defTabSz="1877520">
              <a:spcBef>
                <a:spcPts val="2000"/>
              </a:spcBef>
              <a:buSzPct val="75000"/>
              <a:buChar char="•"/>
              <a:defRPr sz="3696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 err="1"/>
              <a:t>Beskrivelse</a:t>
            </a:r>
            <a:r>
              <a:rPr dirty="0"/>
              <a:t> av </a:t>
            </a:r>
            <a:r>
              <a:rPr dirty="0" err="1"/>
              <a:t>kjøpsadferd</a:t>
            </a:r>
            <a:r>
              <a:rPr dirty="0"/>
              <a:t>, </a:t>
            </a:r>
            <a:r>
              <a:rPr dirty="0" err="1"/>
              <a:t>valg</a:t>
            </a:r>
            <a:r>
              <a:rPr dirty="0"/>
              <a:t> av </a:t>
            </a:r>
            <a:r>
              <a:rPr dirty="0" err="1"/>
              <a:t>segmenter</a:t>
            </a:r>
            <a:r>
              <a:rPr dirty="0"/>
              <a:t> og </a:t>
            </a:r>
            <a:r>
              <a:rPr dirty="0" err="1"/>
              <a:t>posisjonering</a:t>
            </a:r>
            <a:r>
              <a:rPr dirty="0"/>
              <a:t>.</a:t>
            </a:r>
          </a:p>
          <a:p>
            <a:pPr marL="1408175" lvl="2" indent="-469391" algn="l" defTabSz="1877520">
              <a:spcBef>
                <a:spcPts val="2000"/>
              </a:spcBef>
              <a:buSzPct val="75000"/>
              <a:buChar char="•"/>
              <a:defRPr sz="3696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 err="1"/>
              <a:t>Utvikling</a:t>
            </a:r>
            <a:r>
              <a:rPr dirty="0"/>
              <a:t> av </a:t>
            </a:r>
            <a:r>
              <a:rPr dirty="0" err="1"/>
              <a:t>markedsstrategi</a:t>
            </a:r>
            <a:r>
              <a:rPr dirty="0"/>
              <a:t>, </a:t>
            </a:r>
            <a:r>
              <a:rPr dirty="0" err="1"/>
              <a:t>herunder</a:t>
            </a:r>
            <a:r>
              <a:rPr dirty="0"/>
              <a:t> </a:t>
            </a:r>
            <a:r>
              <a:rPr dirty="0" err="1"/>
              <a:t>spesielt</a:t>
            </a:r>
            <a:r>
              <a:rPr dirty="0"/>
              <a:t> </a:t>
            </a:r>
            <a:r>
              <a:rPr dirty="0" err="1"/>
              <a:t>planlegging</a:t>
            </a:r>
            <a:r>
              <a:rPr dirty="0"/>
              <a:t> av </a:t>
            </a:r>
            <a:r>
              <a:rPr dirty="0" err="1"/>
              <a:t>tiltak</a:t>
            </a:r>
            <a:r>
              <a:rPr dirty="0"/>
              <a:t> </a:t>
            </a:r>
            <a:r>
              <a:rPr dirty="0" err="1"/>
              <a:t>rettet</a:t>
            </a:r>
            <a:r>
              <a:rPr dirty="0"/>
              <a:t> mot </a:t>
            </a:r>
            <a:r>
              <a:rPr dirty="0" err="1"/>
              <a:t>utvalgte</a:t>
            </a:r>
            <a:r>
              <a:rPr dirty="0"/>
              <a:t> </a:t>
            </a:r>
            <a:r>
              <a:rPr dirty="0" err="1"/>
              <a:t>segmenter</a:t>
            </a:r>
            <a:r>
              <a:rPr dirty="0"/>
              <a:t>.</a:t>
            </a:r>
            <a:br>
              <a:rPr lang="nb-NO" dirty="0"/>
            </a:br>
            <a:r>
              <a:rPr lang="nb-NO" dirty="0"/>
              <a:t>	</a:t>
            </a:r>
            <a:r>
              <a:rPr lang="nb-NO" i="1" dirty="0"/>
              <a:t>Kundeverdi, kjøpsadferd, segmentering, posisjonering og målretting</a:t>
            </a:r>
            <a:r>
              <a:rPr lang="nb-NO" dirty="0"/>
              <a:t> </a:t>
            </a:r>
            <a:endParaRPr dirty="0"/>
          </a:p>
          <a:p>
            <a:pPr marL="1408175" lvl="3" indent="-469391" algn="l" defTabSz="1877520">
              <a:spcBef>
                <a:spcPts val="2000"/>
              </a:spcBef>
              <a:buSzPct val="75000"/>
              <a:buChar char="•"/>
              <a:defRPr sz="3696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Gode og troverdige argumentasjonsrekker (basert på både empiri og </a:t>
            </a:r>
            <a:r>
              <a:rPr lang="nb-NO" b="1" dirty="0"/>
              <a:t>teori!</a:t>
            </a:r>
            <a:r>
              <a:rPr lang="nb-NO" dirty="0"/>
              <a:t>)</a:t>
            </a:r>
          </a:p>
          <a:p>
            <a:pPr marL="1408175" lvl="3" indent="-469391" algn="l" defTabSz="1877520">
              <a:spcBef>
                <a:spcPts val="2000"/>
              </a:spcBef>
              <a:buSzPct val="75000"/>
              <a:buChar char="•"/>
              <a:defRPr sz="3696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Økonomiske analyser for å evaluere planens økonomiske bærekraft</a:t>
            </a:r>
          </a:p>
          <a:p>
            <a:pPr marL="1408175" lvl="2" indent="-469391" algn="l" defTabSz="1877520">
              <a:spcBef>
                <a:spcPts val="2000"/>
              </a:spcBef>
              <a:buSzPct val="75000"/>
              <a:buChar char="•"/>
              <a:defRPr sz="3696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Skrive e</a:t>
            </a:r>
            <a:r>
              <a:rPr dirty="0"/>
              <a:t>n </a:t>
            </a:r>
            <a:r>
              <a:rPr dirty="0" err="1"/>
              <a:t>helhetlig</a:t>
            </a:r>
            <a:r>
              <a:rPr lang="nb-NO" dirty="0"/>
              <a:t>,</a:t>
            </a:r>
            <a:r>
              <a:rPr dirty="0"/>
              <a:t> </a:t>
            </a:r>
            <a:r>
              <a:rPr dirty="0" err="1"/>
              <a:t>konsistent</a:t>
            </a:r>
            <a:r>
              <a:rPr dirty="0"/>
              <a:t> </a:t>
            </a:r>
            <a:r>
              <a:rPr lang="nb-NO" dirty="0"/>
              <a:t>og troverdig </a:t>
            </a:r>
            <a:r>
              <a:rPr dirty="0" err="1"/>
              <a:t>markedsplan</a:t>
            </a:r>
            <a:r>
              <a:rPr dirty="0"/>
              <a:t> </a:t>
            </a:r>
            <a:r>
              <a:rPr dirty="0" err="1"/>
              <a:t>som</a:t>
            </a:r>
            <a:r>
              <a:rPr dirty="0"/>
              <a:t> </a:t>
            </a:r>
            <a:r>
              <a:rPr dirty="0" err="1"/>
              <a:t>kommuniserer</a:t>
            </a:r>
            <a:r>
              <a:rPr dirty="0"/>
              <a:t> </a:t>
            </a:r>
            <a:r>
              <a:rPr dirty="0" err="1"/>
              <a:t>godt</a:t>
            </a:r>
            <a:r>
              <a:rPr dirty="0"/>
              <a:t> med </a:t>
            </a:r>
            <a:r>
              <a:rPr dirty="0" err="1"/>
              <a:t>leseren</a:t>
            </a:r>
            <a:r>
              <a:rPr dirty="0"/>
              <a:t>.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Utarbeidelse av markedsplan"/>
          <p:cNvSpPr txBox="1">
            <a:spLocks noGrp="1"/>
          </p:cNvSpPr>
          <p:nvPr>
            <p:ph type="title" idx="4294967295"/>
          </p:nvPr>
        </p:nvSpPr>
        <p:spPr>
          <a:xfrm>
            <a:off x="1206500" y="1367321"/>
            <a:ext cx="21971000" cy="1650814"/>
          </a:xfrm>
          <a:prstGeom prst="rect">
            <a:avLst/>
          </a:prstGeom>
        </p:spPr>
        <p:txBody>
          <a:bodyPr/>
          <a:lstStyle/>
          <a:p>
            <a:r>
              <a:rPr lang="nb-NO" dirty="0"/>
              <a:t>Øving 3: M</a:t>
            </a:r>
            <a:r>
              <a:rPr dirty="0" err="1"/>
              <a:t>arkedsplan</a:t>
            </a:r>
            <a:r>
              <a:rPr sz="1200" b="0" spc="-36" dirty="0">
                <a:latin typeface="Times Roman"/>
                <a:ea typeface="Times Roman"/>
                <a:cs typeface="Times Roman"/>
                <a:sym typeface="Times Roman"/>
              </a:rPr>
              <a:t> </a:t>
            </a:r>
          </a:p>
        </p:txBody>
      </p:sp>
      <p:sp>
        <p:nvSpPr>
          <p:cNvPr id="215" name="Gjennomføre markedsundersøkelse og med utgangspunkt i denne samt pensum utarbeide en markedsplan. Spesielt viktige elementer er knyttet til følgende:…"/>
          <p:cNvSpPr txBox="1"/>
          <p:nvPr/>
        </p:nvSpPr>
        <p:spPr>
          <a:xfrm>
            <a:off x="1206500" y="3244752"/>
            <a:ext cx="21850081" cy="88294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fontScale="92500" lnSpcReduction="10000"/>
          </a:bodyPr>
          <a:lstStyle/>
          <a:p>
            <a:pPr algn="l" defTabSz="2365188">
              <a:spcBef>
                <a:spcPts val="2500"/>
              </a:spcBef>
              <a:defRPr sz="4656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 err="1"/>
              <a:t>Gjennomføre</a:t>
            </a:r>
            <a:r>
              <a:rPr dirty="0"/>
              <a:t> </a:t>
            </a:r>
            <a:r>
              <a:rPr dirty="0" err="1"/>
              <a:t>markedsundersøkelse</a:t>
            </a:r>
            <a:r>
              <a:rPr dirty="0"/>
              <a:t> og </a:t>
            </a:r>
            <a:r>
              <a:rPr dirty="0" err="1"/>
              <a:t>utarbeide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markedsplan</a:t>
            </a:r>
            <a:r>
              <a:rPr dirty="0"/>
              <a:t>. </a:t>
            </a:r>
            <a:endParaRPr lang="nb-NO" dirty="0"/>
          </a:p>
          <a:p>
            <a:pPr algn="l" defTabSz="2365188">
              <a:spcBef>
                <a:spcPts val="2500"/>
              </a:spcBef>
              <a:defRPr sz="4656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Viktig:</a:t>
            </a:r>
            <a:endParaRPr dirty="0"/>
          </a:p>
          <a:p>
            <a:pPr marL="591312" indent="-591312" algn="l" defTabSz="2365188">
              <a:spcBef>
                <a:spcPts val="2500"/>
              </a:spcBef>
              <a:buSzPct val="75000"/>
              <a:buChar char="•"/>
              <a:defRPr sz="4656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/>
              <a:t>Be</a:t>
            </a:r>
            <a:r>
              <a:rPr lang="nb-NO" dirty="0"/>
              <a:t>hov/kundeverdi</a:t>
            </a:r>
            <a:endParaRPr dirty="0"/>
          </a:p>
          <a:p>
            <a:pPr marL="591312" indent="-591312" algn="l" defTabSz="2365188">
              <a:spcBef>
                <a:spcPts val="2500"/>
              </a:spcBef>
              <a:buSzPct val="75000"/>
              <a:buChar char="•"/>
              <a:defRPr sz="4656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Segmentering og analyser</a:t>
            </a:r>
            <a:endParaRPr dirty="0"/>
          </a:p>
          <a:p>
            <a:pPr marL="591312" indent="-591312" algn="l" defTabSz="2365188">
              <a:spcBef>
                <a:spcPts val="2500"/>
              </a:spcBef>
              <a:buSzPct val="75000"/>
              <a:buChar char="•"/>
              <a:defRPr sz="4656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 err="1"/>
              <a:t>Beskrivelse</a:t>
            </a:r>
            <a:r>
              <a:rPr dirty="0"/>
              <a:t> </a:t>
            </a:r>
            <a:r>
              <a:rPr dirty="0" err="1"/>
              <a:t>av</a:t>
            </a:r>
            <a:r>
              <a:rPr dirty="0"/>
              <a:t> </a:t>
            </a:r>
            <a:r>
              <a:rPr dirty="0" err="1"/>
              <a:t>kjøpsadferd</a:t>
            </a:r>
            <a:endParaRPr dirty="0"/>
          </a:p>
          <a:p>
            <a:pPr marL="591312" indent="-591312" algn="l" defTabSz="2365188">
              <a:spcBef>
                <a:spcPts val="2500"/>
              </a:spcBef>
              <a:buSzPct val="75000"/>
              <a:buChar char="•"/>
              <a:defRPr sz="4656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 err="1"/>
              <a:t>Planlegging</a:t>
            </a:r>
            <a:r>
              <a:rPr dirty="0"/>
              <a:t> </a:t>
            </a:r>
            <a:r>
              <a:rPr dirty="0" err="1"/>
              <a:t>av</a:t>
            </a:r>
            <a:r>
              <a:rPr dirty="0"/>
              <a:t> </a:t>
            </a:r>
            <a:r>
              <a:rPr dirty="0" err="1"/>
              <a:t>målrettede</a:t>
            </a:r>
            <a:r>
              <a:rPr dirty="0"/>
              <a:t> </a:t>
            </a:r>
            <a:r>
              <a:rPr dirty="0" err="1"/>
              <a:t>tiltak</a:t>
            </a:r>
            <a:r>
              <a:rPr dirty="0"/>
              <a:t> </a:t>
            </a:r>
            <a:r>
              <a:rPr dirty="0" err="1"/>
              <a:t>rettet</a:t>
            </a:r>
            <a:r>
              <a:rPr dirty="0"/>
              <a:t> mot </a:t>
            </a:r>
            <a:r>
              <a:rPr dirty="0" err="1"/>
              <a:t>utvalgte</a:t>
            </a:r>
            <a:r>
              <a:rPr dirty="0"/>
              <a:t> </a:t>
            </a:r>
            <a:r>
              <a:rPr dirty="0" err="1"/>
              <a:t>segmenter</a:t>
            </a:r>
            <a:endParaRPr dirty="0"/>
          </a:p>
          <a:p>
            <a:pPr marL="591312" indent="-591312" algn="l" defTabSz="2365188">
              <a:spcBef>
                <a:spcPts val="2500"/>
              </a:spcBef>
              <a:buSzPct val="75000"/>
              <a:buChar char="•"/>
              <a:defRPr sz="4656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Datainnsamling egnet for å finne godt datagrunnlag for </a:t>
            </a:r>
            <a:r>
              <a:rPr dirty="0" err="1"/>
              <a:t>markedsplanen</a:t>
            </a:r>
            <a:endParaRPr dirty="0"/>
          </a:p>
          <a:p>
            <a:pPr marL="1182624" lvl="1" indent="-591312" algn="l" defTabSz="2365188">
              <a:spcBef>
                <a:spcPts val="2500"/>
              </a:spcBef>
              <a:buSzPct val="75000"/>
              <a:buChar char="•"/>
              <a:defRPr sz="4656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Spørreundersøkelser/fokusgrupper/intervjuer … Bruk de metodene dere mener passer best deres situasjon. </a:t>
            </a:r>
            <a:r>
              <a:rPr dirty="0"/>
              <a:t>Dette </a:t>
            </a:r>
            <a:r>
              <a:rPr dirty="0" err="1"/>
              <a:t>kombineres</a:t>
            </a:r>
            <a:r>
              <a:rPr dirty="0"/>
              <a:t> med </a:t>
            </a:r>
            <a:r>
              <a:rPr dirty="0" err="1"/>
              <a:t>sekundærinformasjon</a:t>
            </a:r>
            <a:r>
              <a:rPr dirty="0"/>
              <a:t>. </a:t>
            </a:r>
            <a:endParaRPr lang="nb-NO" dirty="0"/>
          </a:p>
          <a:p>
            <a:pPr marL="1182624" lvl="1" indent="-591312" algn="l" defTabSz="2365188">
              <a:spcBef>
                <a:spcPts val="2500"/>
              </a:spcBef>
              <a:buSzPct val="75000"/>
              <a:buChar char="•"/>
              <a:defRPr sz="4656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Vi kommer tilbake til disse metodene</a:t>
            </a:r>
            <a:endParaRPr dirty="0"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Utarbeidelse av markedsplan"/>
          <p:cNvSpPr txBox="1">
            <a:spLocks noGrp="1"/>
          </p:cNvSpPr>
          <p:nvPr>
            <p:ph type="title" idx="4294967295"/>
          </p:nvPr>
        </p:nvSpPr>
        <p:spPr>
          <a:xfrm>
            <a:off x="1206500" y="1367321"/>
            <a:ext cx="21971000" cy="1650814"/>
          </a:xfrm>
          <a:prstGeom prst="rect">
            <a:avLst/>
          </a:prstGeom>
        </p:spPr>
        <p:txBody>
          <a:bodyPr/>
          <a:lstStyle/>
          <a:p>
            <a:r>
              <a:t>Utarbeidelse av markedsplan</a:t>
            </a:r>
            <a:r>
              <a:rPr sz="1200" b="0" spc="-36">
                <a:latin typeface="Times Roman"/>
                <a:ea typeface="Times Roman"/>
                <a:cs typeface="Times Roman"/>
                <a:sym typeface="Times Roman"/>
              </a:rPr>
              <a:t> </a:t>
            </a:r>
          </a:p>
        </p:txBody>
      </p:sp>
      <p:sp>
        <p:nvSpPr>
          <p:cNvPr id="218" name="Forslag til struktur/disposisjon, markedsplan:…"/>
          <p:cNvSpPr txBox="1"/>
          <p:nvPr/>
        </p:nvSpPr>
        <p:spPr>
          <a:xfrm>
            <a:off x="1206500" y="3244753"/>
            <a:ext cx="21850081" cy="8256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fontScale="92500" lnSpcReduction="20000"/>
          </a:bodyPr>
          <a:lstStyle/>
          <a:p>
            <a:pPr algn="l" defTabSz="2316421">
              <a:spcBef>
                <a:spcPts val="2400"/>
              </a:spcBef>
              <a:defRPr sz="456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 err="1"/>
              <a:t>Forslag</a:t>
            </a:r>
            <a:r>
              <a:rPr dirty="0"/>
              <a:t> </a:t>
            </a:r>
            <a:r>
              <a:rPr dirty="0" err="1"/>
              <a:t>til</a:t>
            </a:r>
            <a:r>
              <a:rPr dirty="0"/>
              <a:t> </a:t>
            </a:r>
            <a:r>
              <a:rPr dirty="0" err="1"/>
              <a:t>struktur</a:t>
            </a:r>
            <a:r>
              <a:rPr dirty="0"/>
              <a:t>/</a:t>
            </a:r>
            <a:r>
              <a:rPr dirty="0" err="1"/>
              <a:t>disposisjon</a:t>
            </a:r>
            <a:r>
              <a:rPr dirty="0"/>
              <a:t>, </a:t>
            </a:r>
            <a:r>
              <a:rPr dirty="0" err="1"/>
              <a:t>markedsplan</a:t>
            </a:r>
            <a:r>
              <a:rPr dirty="0"/>
              <a:t>:</a:t>
            </a:r>
          </a:p>
          <a:p>
            <a:pPr marL="844550" indent="-844550" algn="l" defTabSz="2316421">
              <a:spcBef>
                <a:spcPts val="2400"/>
              </a:spcBef>
              <a:buSzPct val="100000"/>
              <a:buAutoNum type="arabicPeriod"/>
              <a:defRPr sz="456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b="1" dirty="0" err="1"/>
              <a:t>Dagens</a:t>
            </a:r>
            <a:r>
              <a:rPr b="1" dirty="0"/>
              <a:t> </a:t>
            </a:r>
            <a:r>
              <a:rPr b="1" dirty="0" err="1"/>
              <a:t>markedssituasjon</a:t>
            </a:r>
            <a:r>
              <a:rPr dirty="0"/>
              <a:t> (</a:t>
            </a:r>
            <a:r>
              <a:rPr lang="nb-NO" dirty="0"/>
              <a:t>intern og ekstern analyse</a:t>
            </a:r>
            <a:r>
              <a:rPr dirty="0"/>
              <a:t>). </a:t>
            </a:r>
          </a:p>
          <a:p>
            <a:pPr marL="844550" indent="-844550" algn="l" defTabSz="2316421">
              <a:spcBef>
                <a:spcPts val="2400"/>
              </a:spcBef>
              <a:buSzPct val="100000"/>
              <a:buAutoNum type="arabicPeriod"/>
              <a:defRPr sz="456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b="1" dirty="0" err="1"/>
              <a:t>Målsetninger</a:t>
            </a:r>
            <a:endParaRPr b="1" dirty="0"/>
          </a:p>
          <a:p>
            <a:pPr marL="844550" indent="-844550" algn="l" defTabSz="2316421">
              <a:spcBef>
                <a:spcPts val="2400"/>
              </a:spcBef>
              <a:buSzPct val="100000"/>
              <a:buAutoNum type="arabicPeriod"/>
              <a:defRPr sz="456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b="1" dirty="0" err="1"/>
              <a:t>Markedsstrategi</a:t>
            </a:r>
            <a:r>
              <a:rPr dirty="0"/>
              <a:t> (</a:t>
            </a:r>
            <a:r>
              <a:rPr dirty="0" err="1"/>
              <a:t>valg</a:t>
            </a:r>
            <a:r>
              <a:rPr dirty="0"/>
              <a:t> av </a:t>
            </a:r>
            <a:r>
              <a:rPr dirty="0" err="1"/>
              <a:t>hovedsegmenter</a:t>
            </a:r>
            <a:r>
              <a:rPr dirty="0"/>
              <a:t>, </a:t>
            </a:r>
            <a:r>
              <a:rPr dirty="0" err="1"/>
              <a:t>valg</a:t>
            </a:r>
            <a:r>
              <a:rPr dirty="0"/>
              <a:t> med </a:t>
            </a:r>
            <a:r>
              <a:rPr dirty="0" err="1"/>
              <a:t>hensyn</a:t>
            </a:r>
            <a:r>
              <a:rPr dirty="0"/>
              <a:t> </a:t>
            </a:r>
            <a:r>
              <a:rPr dirty="0" err="1"/>
              <a:t>til</a:t>
            </a:r>
            <a:r>
              <a:rPr dirty="0"/>
              <a:t> </a:t>
            </a:r>
            <a:r>
              <a:rPr dirty="0" err="1"/>
              <a:t>produktet</a:t>
            </a:r>
            <a:r>
              <a:rPr dirty="0"/>
              <a:t>, </a:t>
            </a:r>
            <a:r>
              <a:rPr dirty="0" err="1"/>
              <a:t>prissetting</a:t>
            </a:r>
            <a:r>
              <a:rPr dirty="0"/>
              <a:t>, </a:t>
            </a:r>
            <a:r>
              <a:rPr dirty="0" err="1"/>
              <a:t>distribusjon</a:t>
            </a:r>
            <a:r>
              <a:rPr dirty="0"/>
              <a:t> og </a:t>
            </a:r>
            <a:r>
              <a:rPr dirty="0" err="1"/>
              <a:t>salgsfremmende</a:t>
            </a:r>
            <a:r>
              <a:rPr dirty="0"/>
              <a:t> </a:t>
            </a:r>
            <a:r>
              <a:rPr dirty="0" err="1"/>
              <a:t>tiltak</a:t>
            </a:r>
            <a:r>
              <a:rPr dirty="0"/>
              <a:t>.)</a:t>
            </a:r>
          </a:p>
          <a:p>
            <a:pPr marL="844550" indent="-844550" algn="l" defTabSz="2316421">
              <a:spcBef>
                <a:spcPts val="2400"/>
              </a:spcBef>
              <a:buSzPct val="100000"/>
              <a:buAutoNum type="arabicPeriod"/>
              <a:defRPr sz="456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b="1" dirty="0" err="1"/>
              <a:t>Aktivitetsprogram</a:t>
            </a:r>
            <a:r>
              <a:rPr dirty="0"/>
              <a:t> (</a:t>
            </a:r>
            <a:r>
              <a:rPr dirty="0" err="1"/>
              <a:t>hva</a:t>
            </a:r>
            <a:r>
              <a:rPr dirty="0"/>
              <a:t>, </a:t>
            </a:r>
            <a:r>
              <a:rPr dirty="0" err="1"/>
              <a:t>hvem</a:t>
            </a:r>
            <a:r>
              <a:rPr dirty="0"/>
              <a:t>, </a:t>
            </a:r>
            <a:r>
              <a:rPr dirty="0" err="1"/>
              <a:t>når</a:t>
            </a:r>
            <a:r>
              <a:rPr dirty="0"/>
              <a:t>, </a:t>
            </a:r>
            <a:r>
              <a:rPr dirty="0" err="1"/>
              <a:t>kostnad</a:t>
            </a:r>
            <a:r>
              <a:rPr dirty="0"/>
              <a:t>)</a:t>
            </a:r>
          </a:p>
          <a:p>
            <a:pPr marL="844550" indent="-844550" algn="l" defTabSz="2316421">
              <a:spcBef>
                <a:spcPts val="2400"/>
              </a:spcBef>
              <a:buSzPct val="100000"/>
              <a:buAutoNum type="arabicPeriod"/>
              <a:defRPr sz="456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b="1" dirty="0" err="1"/>
              <a:t>Forventet</a:t>
            </a:r>
            <a:r>
              <a:rPr b="1" dirty="0"/>
              <a:t> </a:t>
            </a:r>
            <a:r>
              <a:rPr b="1" dirty="0" err="1"/>
              <a:t>effekt</a:t>
            </a:r>
            <a:r>
              <a:rPr b="1" dirty="0"/>
              <a:t> og </a:t>
            </a:r>
            <a:r>
              <a:rPr b="1" dirty="0" err="1"/>
              <a:t>resultater</a:t>
            </a:r>
            <a:r>
              <a:rPr lang="nb-NO" b="1" dirty="0"/>
              <a:t> (økonomisk analyse)</a:t>
            </a:r>
            <a:endParaRPr b="1" dirty="0"/>
          </a:p>
          <a:p>
            <a:pPr marL="844550" indent="-844550" algn="l" defTabSz="2316421">
              <a:spcBef>
                <a:spcPts val="2400"/>
              </a:spcBef>
              <a:buSzPct val="100000"/>
              <a:buAutoNum type="arabicPeriod"/>
              <a:defRPr sz="456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b="1" dirty="0" err="1"/>
              <a:t>Oppfølging</a:t>
            </a:r>
            <a:r>
              <a:rPr b="1" dirty="0"/>
              <a:t> og </a:t>
            </a:r>
            <a:r>
              <a:rPr b="1" dirty="0" err="1"/>
              <a:t>kontroll</a:t>
            </a:r>
            <a:endParaRPr b="1" dirty="0"/>
          </a:p>
          <a:p>
            <a:pPr algn="l" defTabSz="2316421">
              <a:spcBef>
                <a:spcPts val="2400"/>
              </a:spcBef>
              <a:defRPr sz="456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br>
              <a:rPr lang="nb-NO" dirty="0"/>
            </a:br>
            <a:r>
              <a:rPr b="1" dirty="0" err="1"/>
              <a:t>Lengde</a:t>
            </a:r>
            <a:r>
              <a:rPr dirty="0"/>
              <a:t>: Maks </a:t>
            </a:r>
            <a:r>
              <a:rPr lang="nb-NO" dirty="0"/>
              <a:t>30</a:t>
            </a:r>
            <a:r>
              <a:rPr dirty="0"/>
              <a:t> sider </a:t>
            </a:r>
            <a:r>
              <a:rPr lang="nb-NO" dirty="0"/>
              <a:t>(inkludert forside, innholdsfortegnelse og referanser). </a:t>
            </a:r>
            <a:br>
              <a:rPr lang="nb-NO" dirty="0"/>
            </a:br>
            <a:r>
              <a:rPr lang="nb-NO" dirty="0"/>
              <a:t>I vedlegg kan dere legge metoderelevant informasjon som intervjuguider, spørreskjema o.l.</a:t>
            </a:r>
            <a:endParaRPr dirty="0"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Valg av bedrift og produkt"/>
          <p:cNvSpPr txBox="1">
            <a:spLocks noGrp="1"/>
          </p:cNvSpPr>
          <p:nvPr>
            <p:ph type="title" idx="4294967295"/>
          </p:nvPr>
        </p:nvSpPr>
        <p:spPr>
          <a:xfrm>
            <a:off x="1206500" y="1367321"/>
            <a:ext cx="21971000" cy="1650814"/>
          </a:xfrm>
          <a:prstGeom prst="rect">
            <a:avLst/>
          </a:prstGeom>
        </p:spPr>
        <p:txBody>
          <a:bodyPr/>
          <a:lstStyle/>
          <a:p>
            <a:r>
              <a:t>Valg av bedrift og produkt</a:t>
            </a:r>
          </a:p>
        </p:txBody>
      </p:sp>
      <p:sp>
        <p:nvSpPr>
          <p:cNvPr id="224" name="Markedsplan skal utarbeides for faktiske selskaper og produkter…"/>
          <p:cNvSpPr txBox="1"/>
          <p:nvPr/>
        </p:nvSpPr>
        <p:spPr>
          <a:xfrm>
            <a:off x="1206500" y="3244753"/>
            <a:ext cx="21850081" cy="8256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2316421">
              <a:spcBef>
                <a:spcPts val="2400"/>
              </a:spcBef>
              <a:defRPr sz="456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 err="1"/>
              <a:t>Markedsplan</a:t>
            </a:r>
            <a:r>
              <a:rPr dirty="0"/>
              <a:t> </a:t>
            </a:r>
            <a:r>
              <a:rPr dirty="0" err="1"/>
              <a:t>skal</a:t>
            </a:r>
            <a:r>
              <a:rPr dirty="0"/>
              <a:t> </a:t>
            </a:r>
            <a:r>
              <a:rPr dirty="0" err="1"/>
              <a:t>utarbeides</a:t>
            </a:r>
            <a:r>
              <a:rPr dirty="0"/>
              <a:t> for </a:t>
            </a:r>
            <a:r>
              <a:rPr dirty="0" err="1"/>
              <a:t>faktiske</a:t>
            </a:r>
            <a:r>
              <a:rPr dirty="0"/>
              <a:t> </a:t>
            </a:r>
            <a:r>
              <a:rPr dirty="0" err="1"/>
              <a:t>selskaper</a:t>
            </a:r>
            <a:r>
              <a:rPr dirty="0"/>
              <a:t> og </a:t>
            </a:r>
            <a:r>
              <a:rPr dirty="0" err="1"/>
              <a:t>produkter</a:t>
            </a:r>
            <a:endParaRPr dirty="0"/>
          </a:p>
          <a:p>
            <a:pPr marL="579119" indent="-579119" algn="l" defTabSz="2316421">
              <a:spcBef>
                <a:spcPts val="2400"/>
              </a:spcBef>
              <a:buSzPct val="75000"/>
              <a:buChar char="•"/>
              <a:defRPr sz="456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/>
              <a:t>Meld inn </a:t>
            </a:r>
            <a:r>
              <a:rPr dirty="0" err="1"/>
              <a:t>selskap</a:t>
            </a:r>
            <a:r>
              <a:rPr dirty="0"/>
              <a:t> og </a:t>
            </a:r>
            <a:r>
              <a:rPr dirty="0" err="1"/>
              <a:t>produkt</a:t>
            </a:r>
            <a:r>
              <a:rPr b="1" dirty="0"/>
              <a:t> </a:t>
            </a:r>
            <a:r>
              <a:rPr b="1" dirty="0" err="1"/>
              <a:t>innen</a:t>
            </a:r>
            <a:r>
              <a:rPr b="1" dirty="0"/>
              <a:t> </a:t>
            </a:r>
            <a:r>
              <a:rPr lang="nb-NO" b="1" dirty="0"/>
              <a:t>1</a:t>
            </a:r>
            <a:r>
              <a:rPr b="1" dirty="0"/>
              <a:t>. </a:t>
            </a:r>
            <a:r>
              <a:rPr b="1" dirty="0" err="1"/>
              <a:t>februar</a:t>
            </a:r>
            <a:r>
              <a:rPr b="1" dirty="0"/>
              <a:t>.</a:t>
            </a:r>
          </a:p>
          <a:p>
            <a:pPr marL="579119" indent="-579119" algn="l" defTabSz="2316421">
              <a:spcBef>
                <a:spcPts val="2400"/>
              </a:spcBef>
              <a:buSzPct val="75000"/>
              <a:buChar char="•"/>
              <a:defRPr sz="456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 err="1"/>
              <a:t>Kriterier</a:t>
            </a:r>
            <a:r>
              <a:rPr dirty="0"/>
              <a:t> for </a:t>
            </a:r>
            <a:r>
              <a:rPr dirty="0" err="1"/>
              <a:t>bedrift</a:t>
            </a:r>
            <a:r>
              <a:rPr dirty="0"/>
              <a:t> og </a:t>
            </a:r>
            <a:r>
              <a:rPr dirty="0" err="1"/>
              <a:t>produkt</a:t>
            </a:r>
            <a:r>
              <a:rPr dirty="0"/>
              <a:t>:</a:t>
            </a:r>
          </a:p>
          <a:p>
            <a:pPr marL="1158239" lvl="1" indent="-579119" algn="l" defTabSz="2316421">
              <a:spcBef>
                <a:spcPts val="2400"/>
              </a:spcBef>
              <a:buSzPct val="75000"/>
              <a:buChar char="•"/>
              <a:defRPr sz="456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 err="1"/>
              <a:t>Hovedkundegruppe</a:t>
            </a:r>
            <a:r>
              <a:rPr dirty="0"/>
              <a:t> </a:t>
            </a:r>
            <a:r>
              <a:rPr dirty="0" err="1"/>
              <a:t>skal</a:t>
            </a:r>
            <a:r>
              <a:rPr dirty="0"/>
              <a:t> </a:t>
            </a:r>
            <a:r>
              <a:rPr dirty="0" err="1"/>
              <a:t>være</a:t>
            </a:r>
            <a:r>
              <a:rPr dirty="0"/>
              <a:t> </a:t>
            </a:r>
            <a:r>
              <a:rPr dirty="0" err="1"/>
              <a:t>forbruker</a:t>
            </a:r>
            <a:r>
              <a:rPr dirty="0"/>
              <a:t> (</a:t>
            </a:r>
            <a:r>
              <a:rPr dirty="0" err="1"/>
              <a:t>ikke</a:t>
            </a:r>
            <a:r>
              <a:rPr dirty="0"/>
              <a:t> B2B)</a:t>
            </a:r>
          </a:p>
          <a:p>
            <a:pPr marL="1158239" lvl="1" indent="-579119" algn="l" defTabSz="2316421">
              <a:spcBef>
                <a:spcPts val="2400"/>
              </a:spcBef>
              <a:buSzPct val="75000"/>
              <a:buChar char="•"/>
              <a:defRPr sz="456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 err="1"/>
              <a:t>Teknologi</a:t>
            </a:r>
            <a:r>
              <a:rPr dirty="0"/>
              <a:t>- og/</a:t>
            </a:r>
            <a:r>
              <a:rPr dirty="0" err="1"/>
              <a:t>eller</a:t>
            </a:r>
            <a:r>
              <a:rPr dirty="0"/>
              <a:t> </a:t>
            </a:r>
            <a:r>
              <a:rPr dirty="0" err="1"/>
              <a:t>kunnskapsbaserte</a:t>
            </a:r>
            <a:r>
              <a:rPr dirty="0"/>
              <a:t> </a:t>
            </a:r>
            <a:r>
              <a:rPr dirty="0" err="1"/>
              <a:t>produkter</a:t>
            </a:r>
            <a:r>
              <a:rPr dirty="0"/>
              <a:t> og </a:t>
            </a:r>
            <a:r>
              <a:rPr dirty="0" err="1"/>
              <a:t>tjenester</a:t>
            </a:r>
            <a:r>
              <a:rPr lang="nb-NO" dirty="0"/>
              <a:t>, eventuelt ‘</a:t>
            </a:r>
            <a:r>
              <a:rPr lang="nb-NO" dirty="0" err="1"/>
              <a:t>grøne</a:t>
            </a:r>
            <a:r>
              <a:rPr lang="nb-NO" dirty="0"/>
              <a:t> produkter’</a:t>
            </a:r>
            <a:endParaRPr dirty="0"/>
          </a:p>
          <a:p>
            <a:pPr marL="1737360" lvl="2" indent="-579119" algn="l" defTabSz="2316421">
              <a:spcBef>
                <a:spcPts val="2400"/>
              </a:spcBef>
              <a:buSzPct val="75000"/>
              <a:buChar char="•"/>
              <a:defRPr sz="456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u="sng" dirty="0"/>
              <a:t>Ikke</a:t>
            </a:r>
            <a:r>
              <a:rPr dirty="0"/>
              <a:t> </a:t>
            </a:r>
            <a:r>
              <a:rPr dirty="0" err="1"/>
              <a:t>udifferensierte</a:t>
            </a:r>
            <a:r>
              <a:rPr dirty="0"/>
              <a:t> </a:t>
            </a:r>
            <a:r>
              <a:rPr dirty="0" err="1"/>
              <a:t>produkter</a:t>
            </a:r>
            <a:r>
              <a:rPr dirty="0"/>
              <a:t>, </a:t>
            </a:r>
            <a:r>
              <a:rPr dirty="0" err="1"/>
              <a:t>som</a:t>
            </a:r>
            <a:r>
              <a:rPr dirty="0"/>
              <a:t> </a:t>
            </a:r>
            <a:r>
              <a:rPr dirty="0" err="1"/>
              <a:t>feks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ny</a:t>
            </a:r>
            <a:r>
              <a:rPr dirty="0"/>
              <a:t> </a:t>
            </a:r>
            <a:r>
              <a:rPr dirty="0" err="1"/>
              <a:t>versjon</a:t>
            </a:r>
            <a:r>
              <a:rPr dirty="0"/>
              <a:t> av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ordinær</a:t>
            </a:r>
            <a:r>
              <a:rPr dirty="0"/>
              <a:t> </a:t>
            </a:r>
            <a:r>
              <a:rPr dirty="0" err="1"/>
              <a:t>sjampo</a:t>
            </a:r>
            <a:r>
              <a:rPr dirty="0"/>
              <a:t> </a:t>
            </a:r>
            <a:r>
              <a:rPr dirty="0" err="1"/>
              <a:t>eller</a:t>
            </a:r>
            <a:r>
              <a:rPr dirty="0"/>
              <a:t> </a:t>
            </a:r>
            <a:r>
              <a:rPr dirty="0" err="1"/>
              <a:t>lignende</a:t>
            </a:r>
            <a:endParaRPr dirty="0"/>
          </a:p>
          <a:p>
            <a:pPr marL="579119" indent="-579119" algn="l" defTabSz="2316421">
              <a:spcBef>
                <a:spcPts val="2400"/>
              </a:spcBef>
              <a:buSzPct val="75000"/>
              <a:buChar char="•"/>
              <a:defRPr sz="456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 err="1"/>
              <a:t>Hver</a:t>
            </a:r>
            <a:r>
              <a:rPr dirty="0"/>
              <a:t> </a:t>
            </a:r>
            <a:r>
              <a:rPr dirty="0" err="1"/>
              <a:t>gruppe</a:t>
            </a:r>
            <a:r>
              <a:rPr dirty="0"/>
              <a:t> </a:t>
            </a:r>
            <a:r>
              <a:rPr dirty="0" err="1"/>
              <a:t>får</a:t>
            </a:r>
            <a:r>
              <a:rPr dirty="0"/>
              <a:t> </a:t>
            </a:r>
            <a:r>
              <a:rPr dirty="0" err="1"/>
              <a:t>tilgang</a:t>
            </a:r>
            <a:r>
              <a:rPr dirty="0"/>
              <a:t> </a:t>
            </a:r>
            <a:r>
              <a:rPr dirty="0" err="1"/>
              <a:t>til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studentassistent</a:t>
            </a: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Agenda"/>
          <p:cNvSpPr txBox="1">
            <a:spLocks noGrp="1"/>
          </p:cNvSpPr>
          <p:nvPr>
            <p:ph type="title" idx="4294967295"/>
          </p:nvPr>
        </p:nvSpPr>
        <p:spPr>
          <a:xfrm>
            <a:off x="1206500" y="1367321"/>
            <a:ext cx="21971000" cy="1650814"/>
          </a:xfrm>
          <a:prstGeom prst="rect">
            <a:avLst/>
          </a:prstGeom>
        </p:spPr>
        <p:txBody>
          <a:bodyPr/>
          <a:lstStyle/>
          <a:p>
            <a:r>
              <a:t>Agenda</a:t>
            </a:r>
          </a:p>
        </p:txBody>
      </p:sp>
      <p:sp>
        <p:nvSpPr>
          <p:cNvPr id="196" name="Introduksjon…"/>
          <p:cNvSpPr txBox="1"/>
          <p:nvPr/>
        </p:nvSpPr>
        <p:spPr>
          <a:xfrm>
            <a:off x="1206500" y="3244753"/>
            <a:ext cx="14431606" cy="8256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endParaRPr lang="nb-NO" dirty="0"/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Hva er markedsføring? </a:t>
            </a:r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endParaRPr lang="nb-NO" dirty="0"/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Markedsføringens fem hovedkonsepter</a:t>
            </a:r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endParaRPr lang="nb-NO" dirty="0"/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Fagplanen og fagets aktiviteter</a:t>
            </a:r>
            <a:endParaRPr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Valg av grupper"/>
          <p:cNvSpPr txBox="1">
            <a:spLocks noGrp="1"/>
          </p:cNvSpPr>
          <p:nvPr>
            <p:ph type="title" idx="4294967295"/>
          </p:nvPr>
        </p:nvSpPr>
        <p:spPr>
          <a:xfrm>
            <a:off x="1206500" y="1367321"/>
            <a:ext cx="21971000" cy="1650814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Valg</a:t>
            </a:r>
            <a:r>
              <a:rPr dirty="0"/>
              <a:t> av </a:t>
            </a:r>
            <a:r>
              <a:rPr dirty="0" err="1"/>
              <a:t>grupper</a:t>
            </a:r>
            <a:endParaRPr dirty="0"/>
          </a:p>
        </p:txBody>
      </p:sp>
      <p:sp>
        <p:nvSpPr>
          <p:cNvPr id="221" name="Markedsplan skal utføres gruppevis.…"/>
          <p:cNvSpPr txBox="1"/>
          <p:nvPr/>
        </p:nvSpPr>
        <p:spPr>
          <a:xfrm>
            <a:off x="1206500" y="3244753"/>
            <a:ext cx="21850081" cy="8256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fontScale="92500" lnSpcReduction="10000"/>
          </a:bodyPr>
          <a:lstStyle/>
          <a:p>
            <a:pPr algn="l">
              <a:spcBef>
                <a:spcPts val="2600"/>
              </a:spcBef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 err="1"/>
              <a:t>Markedsplan</a:t>
            </a:r>
            <a:r>
              <a:rPr dirty="0"/>
              <a:t> </a:t>
            </a:r>
            <a:r>
              <a:rPr dirty="0" err="1"/>
              <a:t>skal</a:t>
            </a:r>
            <a:r>
              <a:rPr dirty="0"/>
              <a:t> </a:t>
            </a:r>
            <a:r>
              <a:rPr dirty="0" err="1"/>
              <a:t>utføres</a:t>
            </a:r>
            <a:r>
              <a:rPr dirty="0"/>
              <a:t> </a:t>
            </a:r>
            <a:r>
              <a:rPr dirty="0" err="1"/>
              <a:t>gruppevis</a:t>
            </a:r>
            <a:r>
              <a:rPr dirty="0"/>
              <a:t>.</a:t>
            </a:r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/>
              <a:t>Meld inn </a:t>
            </a:r>
            <a:r>
              <a:rPr dirty="0" err="1"/>
              <a:t>grupper</a:t>
            </a:r>
            <a:r>
              <a:rPr dirty="0"/>
              <a:t> </a:t>
            </a:r>
            <a:r>
              <a:rPr dirty="0" err="1"/>
              <a:t>til</a:t>
            </a:r>
            <a:r>
              <a:rPr dirty="0"/>
              <a:t> </a:t>
            </a:r>
            <a:r>
              <a:rPr lang="nb-NO" dirty="0"/>
              <a:t>studentassistent</a:t>
            </a:r>
            <a:r>
              <a:rPr dirty="0"/>
              <a:t> </a:t>
            </a:r>
            <a:r>
              <a:rPr dirty="0" err="1"/>
              <a:t>snarest</a:t>
            </a:r>
            <a:endParaRPr lang="nb-NO" dirty="0"/>
          </a:p>
          <a:p>
            <a:pPr marL="609600" lvl="1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en-US" dirty="0"/>
              <a:t>Til </a:t>
            </a:r>
            <a:r>
              <a:rPr lang="en-US" dirty="0" err="1"/>
              <a:t>læringsassistent</a:t>
            </a:r>
            <a:r>
              <a:rPr lang="en-US" dirty="0"/>
              <a:t> Eivind: </a:t>
            </a:r>
            <a:r>
              <a:rPr lang="en-US" dirty="0">
                <a:hlinkClick r:id="rId2"/>
              </a:rPr>
              <a:t>eivind.satre@ntnu.no</a:t>
            </a:r>
            <a:r>
              <a:rPr lang="en-US" dirty="0"/>
              <a:t>  </a:t>
            </a:r>
            <a:endParaRPr dirty="0"/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endParaRPr lang="nb-NO" dirty="0"/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 err="1"/>
              <a:t>Helst</a:t>
            </a:r>
            <a:r>
              <a:rPr dirty="0"/>
              <a:t> </a:t>
            </a:r>
            <a:r>
              <a:rPr lang="nb-NO" dirty="0"/>
              <a:t>3 - 5</a:t>
            </a:r>
            <a:r>
              <a:rPr dirty="0"/>
              <a:t> </a:t>
            </a:r>
            <a:r>
              <a:rPr dirty="0" err="1"/>
              <a:t>personer</a:t>
            </a:r>
            <a:r>
              <a:rPr dirty="0"/>
              <a:t> i </a:t>
            </a:r>
            <a:r>
              <a:rPr dirty="0" err="1"/>
              <a:t>hver</a:t>
            </a:r>
            <a:r>
              <a:rPr dirty="0"/>
              <a:t> </a:t>
            </a:r>
            <a:r>
              <a:rPr dirty="0" err="1"/>
              <a:t>gruppe</a:t>
            </a:r>
            <a:r>
              <a:rPr dirty="0"/>
              <a:t> (</a:t>
            </a:r>
            <a:r>
              <a:rPr dirty="0" err="1"/>
              <a:t>maks</a:t>
            </a:r>
            <a:r>
              <a:rPr dirty="0"/>
              <a:t> </a:t>
            </a:r>
            <a:r>
              <a:rPr lang="nb-NO" dirty="0"/>
              <a:t>5</a:t>
            </a:r>
            <a:r>
              <a:rPr dirty="0"/>
              <a:t>)</a:t>
            </a:r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endParaRPr lang="nb-NO" dirty="0"/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dirty="0"/>
              <a:t>De </a:t>
            </a:r>
            <a:r>
              <a:rPr dirty="0" err="1"/>
              <a:t>uten</a:t>
            </a:r>
            <a:r>
              <a:rPr dirty="0"/>
              <a:t> </a:t>
            </a:r>
            <a:r>
              <a:rPr dirty="0" err="1"/>
              <a:t>gruppe</a:t>
            </a:r>
            <a:r>
              <a:rPr dirty="0"/>
              <a:t> </a:t>
            </a:r>
            <a:r>
              <a:rPr dirty="0" err="1"/>
              <a:t>må</a:t>
            </a:r>
            <a:r>
              <a:rPr dirty="0"/>
              <a:t> </a:t>
            </a:r>
            <a:r>
              <a:rPr dirty="0" err="1"/>
              <a:t>gi</a:t>
            </a:r>
            <a:r>
              <a:rPr dirty="0"/>
              <a:t> </a:t>
            </a:r>
            <a:r>
              <a:rPr dirty="0" err="1"/>
              <a:t>beskjed</a:t>
            </a:r>
            <a:r>
              <a:rPr dirty="0"/>
              <a:t> om </a:t>
            </a:r>
            <a:r>
              <a:rPr dirty="0" err="1"/>
              <a:t>dette</a:t>
            </a:r>
            <a:r>
              <a:rPr dirty="0"/>
              <a:t>, </a:t>
            </a:r>
            <a:r>
              <a:rPr dirty="0" err="1"/>
              <a:t>så</a:t>
            </a:r>
            <a:r>
              <a:rPr dirty="0"/>
              <a:t> </a:t>
            </a:r>
            <a:r>
              <a:rPr dirty="0" err="1"/>
              <a:t>blir</a:t>
            </a:r>
            <a:r>
              <a:rPr dirty="0"/>
              <a:t> det </a:t>
            </a:r>
            <a:r>
              <a:rPr dirty="0" err="1"/>
              <a:t>dannet</a:t>
            </a:r>
            <a:r>
              <a:rPr dirty="0"/>
              <a:t> </a:t>
            </a:r>
            <a:r>
              <a:rPr dirty="0" err="1"/>
              <a:t>grupper</a:t>
            </a:r>
            <a:r>
              <a:rPr dirty="0"/>
              <a:t>.</a:t>
            </a:r>
            <a:endParaRPr lang="nb-NO" dirty="0"/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endParaRPr lang="nb-NO" dirty="0"/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Om jeg eller </a:t>
            </a:r>
            <a:r>
              <a:rPr lang="nb-NO" dirty="0" err="1"/>
              <a:t>stud</a:t>
            </a:r>
            <a:r>
              <a:rPr lang="nb-NO" dirty="0"/>
              <a:t> ass ber dere om å ta inn et medlem til i gruppa, så si ja</a:t>
            </a:r>
            <a:endParaRPr dirty="0"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Kjøreplan"/>
          <p:cNvSpPr txBox="1">
            <a:spLocks noGrp="1"/>
          </p:cNvSpPr>
          <p:nvPr>
            <p:ph type="title" idx="4294967295"/>
          </p:nvPr>
        </p:nvSpPr>
        <p:spPr>
          <a:xfrm>
            <a:off x="1206500" y="1367321"/>
            <a:ext cx="21971000" cy="1650814"/>
          </a:xfrm>
          <a:prstGeom prst="rect">
            <a:avLst/>
          </a:prstGeom>
        </p:spPr>
        <p:txBody>
          <a:bodyPr/>
          <a:lstStyle/>
          <a:p>
            <a:r>
              <a:t>Kjøreplan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6E25D70-9435-4CF8-B1E4-FB26AF5DA2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6008" y="3018135"/>
            <a:ext cx="18071984" cy="895245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Valg av grupper"/>
          <p:cNvSpPr txBox="1">
            <a:spLocks noGrp="1"/>
          </p:cNvSpPr>
          <p:nvPr>
            <p:ph type="title" idx="4294967295"/>
          </p:nvPr>
        </p:nvSpPr>
        <p:spPr>
          <a:xfrm>
            <a:off x="1206500" y="1367321"/>
            <a:ext cx="21971000" cy="1650814"/>
          </a:xfrm>
          <a:prstGeom prst="rect">
            <a:avLst/>
          </a:prstGeom>
        </p:spPr>
        <p:txBody>
          <a:bodyPr/>
          <a:lstStyle/>
          <a:p>
            <a:r>
              <a:rPr lang="nb-NO" dirty="0"/>
              <a:t>Tips</a:t>
            </a:r>
            <a:endParaRPr dirty="0"/>
          </a:p>
        </p:txBody>
      </p:sp>
      <p:sp>
        <p:nvSpPr>
          <p:cNvPr id="221" name="Markedsplan skal utføres gruppevis.…"/>
          <p:cNvSpPr txBox="1"/>
          <p:nvPr/>
        </p:nvSpPr>
        <p:spPr>
          <a:xfrm>
            <a:off x="1206500" y="3244753"/>
            <a:ext cx="21850081" cy="8256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Les!</a:t>
            </a:r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Det er få forelesninger. Følg dem!</a:t>
            </a:r>
            <a:endParaRPr dirty="0"/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Begynn diskusjonen om produkt/tjeneste for markedsplanen tidlig</a:t>
            </a:r>
          </a:p>
          <a:p>
            <a:pPr marL="609600" lvl="2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Det vil også si at dere bør komme i gang med å danne grupper </a:t>
            </a:r>
            <a:r>
              <a:rPr dirty="0"/>
              <a:t>(</a:t>
            </a:r>
            <a:r>
              <a:rPr dirty="0" err="1"/>
              <a:t>maks</a:t>
            </a:r>
            <a:r>
              <a:rPr dirty="0"/>
              <a:t> </a:t>
            </a:r>
            <a:r>
              <a:rPr lang="nb-NO" dirty="0"/>
              <a:t>5, men optimal gruppestørrelse er sannsynligvis litt mindre…</a:t>
            </a:r>
            <a:r>
              <a:t>)</a:t>
            </a:r>
            <a:endParaRPr lang="nb-NO" dirty="0"/>
          </a:p>
          <a:p>
            <a:pPr marL="609600" lvl="2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Bruk både empiri og teori i besvarelsene i dette kurset</a:t>
            </a:r>
            <a:endParaRPr dirty="0"/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/>
              <a:t>Referansegruppe</a:t>
            </a:r>
            <a:endParaRPr lang="nb-NO" dirty="0">
              <a:sym typeface="Wingdings" panose="05000000000000000000" pitchFamily="2" charset="2"/>
            </a:endParaRPr>
          </a:p>
          <a:p>
            <a:pPr marL="609600" indent="-609600" algn="l">
              <a:spcBef>
                <a:spcPts val="2600"/>
              </a:spcBef>
              <a:buSzPct val="75000"/>
              <a:buChar char="•"/>
              <a:defRPr sz="48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nb-NO" dirty="0">
                <a:sym typeface="Wingdings" panose="05000000000000000000" pitchFamily="2" charset="2"/>
              </a:rPr>
              <a:t>Følg med på </a:t>
            </a:r>
            <a:r>
              <a:rPr lang="nb-NO" dirty="0" err="1">
                <a:sym typeface="Wingdings" panose="05000000000000000000" pitchFamily="2" charset="2"/>
              </a:rPr>
              <a:t>Blackboard</a:t>
            </a:r>
            <a:r>
              <a:rPr lang="nb-NO" dirty="0">
                <a:sym typeface="Wingdings" panose="05000000000000000000" pitchFamily="2" charset="2"/>
              </a:rPr>
              <a:t>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601088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488BAE8-B1FF-C62E-7228-6AAD34751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6228" y="543053"/>
            <a:ext cx="21971000" cy="668431"/>
          </a:xfrm>
        </p:spPr>
        <p:txBody>
          <a:bodyPr>
            <a:noAutofit/>
          </a:bodyPr>
          <a:lstStyle/>
          <a:p>
            <a:r>
              <a:rPr lang="nb-NO" sz="8000" dirty="0"/>
              <a:t>Hva er markedsføring?</a:t>
            </a:r>
            <a:endParaRPr lang="en-GB" sz="6000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2BBC8EC-F841-6708-A8C2-C78BA1BFBB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1816608"/>
            <a:ext cx="21971000" cy="10687908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</a:pPr>
            <a:r>
              <a:rPr lang="nb-NO" sz="3600" dirty="0"/>
              <a:t>Reklame?</a:t>
            </a:r>
          </a:p>
          <a:p>
            <a:pPr>
              <a:spcBef>
                <a:spcPts val="1200"/>
              </a:spcBef>
            </a:pPr>
            <a:r>
              <a:rPr lang="nb-NO" sz="3600" dirty="0"/>
              <a:t>Salg?</a:t>
            </a:r>
          </a:p>
          <a:p>
            <a:pPr lvl="1">
              <a:spcBef>
                <a:spcPts val="1200"/>
              </a:spcBef>
            </a:pPr>
            <a:r>
              <a:rPr lang="nb-NO" sz="2800" dirty="0"/>
              <a:t>Ja, men også så mye mer…</a:t>
            </a:r>
            <a:endParaRPr lang="en-GB" sz="2800" dirty="0"/>
          </a:p>
        </p:txBody>
      </p:sp>
      <p:pic>
        <p:nvPicPr>
          <p:cNvPr id="4" name="Bilde 3" descr="Et bilde som inneholder is, natur, skyer">
            <a:extLst>
              <a:ext uri="{FF2B5EF4-FFF2-40B4-BE49-F238E27FC236}">
                <a16:creationId xmlns:a16="http://schemas.microsoft.com/office/drawing/2014/main" id="{65BF285A-7556-BEF1-F5CA-82CF794057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785" y="4242816"/>
            <a:ext cx="8136071" cy="7863840"/>
          </a:xfrm>
          <a:prstGeom prst="rect">
            <a:avLst/>
          </a:prstGeom>
        </p:spPr>
      </p:pic>
      <p:pic>
        <p:nvPicPr>
          <p:cNvPr id="6" name="Bilde 5">
            <a:extLst>
              <a:ext uri="{FF2B5EF4-FFF2-40B4-BE49-F238E27FC236}">
                <a16:creationId xmlns:a16="http://schemas.microsoft.com/office/drawing/2014/main" id="{7100AEF6-521F-1F0E-FCAC-A58A3D1F8D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41564" y="4803648"/>
            <a:ext cx="5140083" cy="7217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537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6500" y="466183"/>
            <a:ext cx="21971000" cy="1433163"/>
          </a:xfrm>
        </p:spPr>
        <p:txBody>
          <a:bodyPr>
            <a:normAutofit fontScale="90000"/>
          </a:bodyPr>
          <a:lstStyle/>
          <a:p>
            <a:r>
              <a:rPr lang="nb-NO" dirty="0"/>
              <a:t>Hva er markedsføring?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6500" y="2174488"/>
            <a:ext cx="22271338" cy="9638571"/>
          </a:xfrm>
        </p:spPr>
        <p:txBody>
          <a:bodyPr>
            <a:normAutofit fontScale="92500" lnSpcReduction="20000"/>
          </a:bodyPr>
          <a:lstStyle/>
          <a:p>
            <a:endParaRPr lang="nb-NO" dirty="0"/>
          </a:p>
          <a:p>
            <a:r>
              <a:rPr lang="nb-NO" dirty="0"/>
              <a:t>En kan si at det handler om å tilfredsstille </a:t>
            </a:r>
            <a:r>
              <a:rPr lang="nb-NO" i="1" dirty="0"/>
              <a:t>behov</a:t>
            </a:r>
            <a:r>
              <a:rPr lang="nb-NO" dirty="0"/>
              <a:t>:</a:t>
            </a:r>
          </a:p>
          <a:p>
            <a:pPr marL="609600" lvl="1" indent="0">
              <a:buNone/>
            </a:pPr>
            <a:r>
              <a:rPr lang="nb-NO" dirty="0"/>
              <a:t>	«Markedsføring dreier seg om å produsere varer og tjenester som 	tilfredsstiller menneskelige </a:t>
            </a:r>
            <a:r>
              <a:rPr lang="nb-NO" i="1" dirty="0"/>
              <a:t>behov</a:t>
            </a:r>
            <a:r>
              <a:rPr lang="nb-NO" dirty="0"/>
              <a:t>» (</a:t>
            </a:r>
            <a:r>
              <a:rPr lang="nb-NO" dirty="0" err="1"/>
              <a:t>Kotler</a:t>
            </a:r>
            <a:r>
              <a:rPr lang="nb-NO" dirty="0"/>
              <a:t> &amp; Keller, 2009)</a:t>
            </a:r>
          </a:p>
          <a:p>
            <a:endParaRPr lang="en-US" dirty="0"/>
          </a:p>
          <a:p>
            <a:r>
              <a:rPr lang="en-US" dirty="0"/>
              <a:t>Eller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at det handler om å </a:t>
            </a:r>
            <a:r>
              <a:rPr lang="en-US" dirty="0" err="1"/>
              <a:t>skape</a:t>
            </a:r>
            <a:r>
              <a:rPr lang="en-US" dirty="0"/>
              <a:t> </a:t>
            </a:r>
            <a:r>
              <a:rPr lang="en-US" i="1" dirty="0" err="1"/>
              <a:t>verdi</a:t>
            </a:r>
            <a:r>
              <a:rPr lang="en-US" i="1" dirty="0"/>
              <a:t> </a:t>
            </a:r>
            <a:r>
              <a:rPr lang="en-US" dirty="0"/>
              <a:t>for </a:t>
            </a:r>
            <a:r>
              <a:rPr lang="en-US" dirty="0" err="1"/>
              <a:t>noen</a:t>
            </a:r>
            <a:r>
              <a:rPr lang="en-US" dirty="0"/>
              <a:t>:</a:t>
            </a:r>
          </a:p>
          <a:p>
            <a:pPr marL="609600" lvl="1" indent="0">
              <a:buNone/>
            </a:pPr>
            <a:r>
              <a:rPr lang="en-US" dirty="0"/>
              <a:t>	“</a:t>
            </a:r>
            <a:r>
              <a:rPr lang="en-US" dirty="0" err="1"/>
              <a:t>Funksjonen</a:t>
            </a:r>
            <a:r>
              <a:rPr lang="en-US" dirty="0"/>
              <a:t> med å </a:t>
            </a:r>
            <a:r>
              <a:rPr lang="en-US" dirty="0" err="1"/>
              <a:t>forstå</a:t>
            </a:r>
            <a:r>
              <a:rPr lang="en-US" dirty="0"/>
              <a:t>, </a:t>
            </a:r>
            <a:r>
              <a:rPr lang="en-US" dirty="0" err="1"/>
              <a:t>skape</a:t>
            </a:r>
            <a:r>
              <a:rPr lang="en-US" dirty="0"/>
              <a:t> og </a:t>
            </a:r>
            <a:r>
              <a:rPr lang="en-US" dirty="0" err="1"/>
              <a:t>levere</a:t>
            </a:r>
            <a:r>
              <a:rPr lang="en-US" dirty="0"/>
              <a:t> </a:t>
            </a:r>
            <a:r>
              <a:rPr lang="en-US" i="1" dirty="0" err="1"/>
              <a:t>verdi</a:t>
            </a:r>
            <a:r>
              <a:rPr lang="en-US" dirty="0"/>
              <a:t>” </a:t>
            </a:r>
            <a:br>
              <a:rPr lang="en-US" dirty="0"/>
            </a:br>
            <a:r>
              <a:rPr lang="en-US" dirty="0"/>
              <a:t>	(AMA -  American Marketing 	Association)</a:t>
            </a:r>
          </a:p>
          <a:p>
            <a:pPr marL="609600" lvl="1" indent="0">
              <a:buNone/>
            </a:pPr>
            <a:endParaRPr lang="en-US" dirty="0"/>
          </a:p>
          <a:p>
            <a:pPr marL="609600" lvl="1" indent="0">
              <a:buNone/>
            </a:pPr>
            <a:r>
              <a:rPr lang="en-US" dirty="0" err="1"/>
              <a:t>Begge</a:t>
            </a:r>
            <a:r>
              <a:rPr lang="en-US" dirty="0"/>
              <a:t> </a:t>
            </a:r>
            <a:r>
              <a:rPr lang="en-US" dirty="0" err="1"/>
              <a:t>definisjoner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nok</a:t>
            </a:r>
            <a:r>
              <a:rPr lang="en-US" dirty="0"/>
              <a:t> </a:t>
            </a:r>
            <a:r>
              <a:rPr lang="en-US" dirty="0" err="1"/>
              <a:t>brukes</a:t>
            </a:r>
            <a:r>
              <a:rPr lang="en-US" dirty="0"/>
              <a:t>, men det </a:t>
            </a:r>
            <a:r>
              <a:rPr lang="en-US" dirty="0" err="1"/>
              <a:t>avhenger</a:t>
            </a:r>
            <a:r>
              <a:rPr lang="en-US" dirty="0"/>
              <a:t> av </a:t>
            </a:r>
            <a:r>
              <a:rPr lang="en-US" dirty="0" err="1"/>
              <a:t>kontekst</a:t>
            </a:r>
            <a:endParaRPr lang="en-US" dirty="0"/>
          </a:p>
          <a:p>
            <a:pPr marL="609600" lvl="1" indent="0">
              <a:buNone/>
            </a:pPr>
            <a:r>
              <a:rPr lang="en-US" dirty="0"/>
              <a:t>I </a:t>
            </a:r>
            <a:r>
              <a:rPr lang="en-US" dirty="0" err="1"/>
              <a:t>dette</a:t>
            </a:r>
            <a:r>
              <a:rPr lang="en-US" dirty="0"/>
              <a:t> </a:t>
            </a:r>
            <a:r>
              <a:rPr lang="en-US" dirty="0" err="1"/>
              <a:t>kurset</a:t>
            </a:r>
            <a:r>
              <a:rPr lang="en-US" dirty="0"/>
              <a:t> </a:t>
            </a:r>
            <a:r>
              <a:rPr lang="en-US" dirty="0" err="1"/>
              <a:t>kommer</a:t>
            </a:r>
            <a:r>
              <a:rPr lang="en-US" dirty="0"/>
              <a:t> vi </a:t>
            </a:r>
            <a:r>
              <a:rPr lang="en-US" dirty="0" err="1"/>
              <a:t>til</a:t>
            </a:r>
            <a:r>
              <a:rPr lang="en-US" dirty="0"/>
              <a:t> å </a:t>
            </a:r>
            <a:r>
              <a:rPr lang="en-US" dirty="0" err="1"/>
              <a:t>bruke</a:t>
            </a:r>
            <a:r>
              <a:rPr lang="en-US" dirty="0"/>
              <a:t> </a:t>
            </a:r>
            <a:r>
              <a:rPr lang="en-US" dirty="0" err="1"/>
              <a:t>begge</a:t>
            </a:r>
            <a:r>
              <a:rPr lang="en-US" dirty="0"/>
              <a:t> </a:t>
            </a:r>
            <a:r>
              <a:rPr lang="en-US" dirty="0" err="1"/>
              <a:t>definisjoner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men </a:t>
            </a:r>
            <a:r>
              <a:rPr lang="en-US" dirty="0" err="1"/>
              <a:t>fokuserer</a:t>
            </a:r>
            <a:r>
              <a:rPr lang="en-US" dirty="0"/>
              <a:t> </a:t>
            </a:r>
            <a:r>
              <a:rPr lang="en-US" dirty="0" err="1"/>
              <a:t>mest</a:t>
            </a:r>
            <a:r>
              <a:rPr lang="en-US" dirty="0"/>
              <a:t> </a:t>
            </a:r>
            <a:r>
              <a:rPr lang="en-US" dirty="0" err="1"/>
              <a:t>på</a:t>
            </a:r>
            <a:r>
              <a:rPr lang="en-US" dirty="0"/>
              <a:t> den </a:t>
            </a:r>
            <a:r>
              <a:rPr lang="en-US" dirty="0" err="1"/>
              <a:t>siste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917140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CDE60-CBC5-4BC4-A4C0-C130C78D7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b-NO"/>
              <a:t>Markedsføring i et nøtteskall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82088-6876-4553-B43B-464BF63B8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31152" y="4007223"/>
            <a:ext cx="8901954" cy="5351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b-NO" sz="5400" dirty="0"/>
              <a:t>Hvordan selge vann for 100 kroner per liter…</a:t>
            </a:r>
          </a:p>
          <a:p>
            <a:pPr marL="0" indent="0">
              <a:buNone/>
            </a:pPr>
            <a:endParaRPr lang="nb-NO" sz="5400" dirty="0"/>
          </a:p>
          <a:p>
            <a:pPr marL="0" indent="0">
              <a:buNone/>
            </a:pPr>
            <a:r>
              <a:rPr lang="nb-NO" sz="5400" dirty="0"/>
              <a:t>				</a:t>
            </a:r>
            <a:r>
              <a:rPr lang="nb-NO" sz="5400" dirty="0" err="1"/>
              <a:t>Imsdal</a:t>
            </a:r>
            <a:r>
              <a:rPr lang="nb-NO" sz="5400" dirty="0"/>
              <a:t> for barn!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F842C9-7A3A-4042-B58C-DA34B2E8C4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7741" y="3039035"/>
            <a:ext cx="10569387" cy="763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600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CDE60-CBC5-4BC4-A4C0-C130C78D7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b-NO"/>
              <a:t>Markedsføring i et nøtteskall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82088-6876-4553-B43B-464BF63B8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84940" y="3012141"/>
            <a:ext cx="7745507" cy="789160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nb-NO" sz="5400" u="sng" dirty="0"/>
              <a:t>Kundesegment:</a:t>
            </a:r>
          </a:p>
          <a:p>
            <a:pPr>
              <a:buFontTx/>
              <a:buChar char="-"/>
            </a:pPr>
            <a:r>
              <a:rPr lang="nb-NO" sz="5400" dirty="0"/>
              <a:t>Foreldre til små barn (1 til 6 år)</a:t>
            </a:r>
          </a:p>
          <a:p>
            <a:pPr>
              <a:buFontTx/>
              <a:buChar char="-"/>
            </a:pPr>
            <a:endParaRPr lang="nb-NO" sz="5400" dirty="0"/>
          </a:p>
          <a:p>
            <a:pPr marL="0" indent="0">
              <a:buNone/>
            </a:pPr>
            <a:r>
              <a:rPr lang="nb-NO" sz="5400" u="sng" dirty="0"/>
              <a:t>Kundeverdi:</a:t>
            </a:r>
          </a:p>
          <a:p>
            <a:pPr>
              <a:buFontTx/>
              <a:buChar char="-"/>
            </a:pPr>
            <a:r>
              <a:rPr lang="nb-NO" sz="5400" dirty="0"/>
              <a:t>Slukker tørsten</a:t>
            </a:r>
          </a:p>
          <a:p>
            <a:pPr>
              <a:buFontTx/>
              <a:buChar char="-"/>
            </a:pPr>
            <a:r>
              <a:rPr lang="nb-NO" sz="5400" dirty="0"/>
              <a:t>Sunt </a:t>
            </a:r>
            <a:r>
              <a:rPr lang="nb-NO" sz="5400" dirty="0">
                <a:sym typeface="Wingdings" panose="05000000000000000000" pitchFamily="2" charset="2"/>
              </a:rPr>
              <a:t></a:t>
            </a:r>
            <a:r>
              <a:rPr lang="nb-NO" sz="5400" dirty="0"/>
              <a:t> god samvittighet</a:t>
            </a:r>
          </a:p>
          <a:p>
            <a:pPr>
              <a:buFontTx/>
              <a:buChar char="-"/>
            </a:pPr>
            <a:r>
              <a:rPr lang="nb-NO" sz="5400" dirty="0"/>
              <a:t>Gir foreldre ro og fred</a:t>
            </a:r>
          </a:p>
          <a:p>
            <a:pPr>
              <a:buFontTx/>
              <a:buChar char="-"/>
            </a:pPr>
            <a:r>
              <a:rPr lang="nb-NO" sz="5400" dirty="0"/>
              <a:t>Lek; kork samt gøyal figur</a:t>
            </a:r>
          </a:p>
          <a:p>
            <a:pPr>
              <a:buFontTx/>
              <a:buChar char="-"/>
            </a:pPr>
            <a:r>
              <a:rPr lang="nb-NO" sz="5400" dirty="0"/>
              <a:t>Og alt «</a:t>
            </a:r>
            <a:r>
              <a:rPr lang="nb-NO" sz="5400" dirty="0" err="1"/>
              <a:t>on</a:t>
            </a:r>
            <a:r>
              <a:rPr lang="nb-NO" sz="5400" dirty="0"/>
              <a:t> </a:t>
            </a:r>
            <a:r>
              <a:rPr lang="nb-NO" sz="5400" dirty="0" err="1"/>
              <a:t>the</a:t>
            </a:r>
            <a:r>
              <a:rPr lang="nb-NO" sz="5400" dirty="0"/>
              <a:t> </a:t>
            </a:r>
            <a:r>
              <a:rPr lang="nb-NO" sz="5400" dirty="0" err="1"/>
              <a:t>go</a:t>
            </a:r>
            <a:r>
              <a:rPr lang="nb-NO" sz="5400" dirty="0"/>
              <a:t>»..	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F842C9-7A3A-4042-B58C-DA34B2E8C4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6752" y="3327858"/>
            <a:ext cx="10605248" cy="7295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62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CDE60-CBC5-4BC4-A4C0-C130C78D7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b-NO"/>
              <a:t>Markedsføring i et nøtteskall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82088-6876-4553-B43B-464BF63B8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04202" y="4114802"/>
            <a:ext cx="10173297" cy="6788944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nb-NO" sz="5400" u="sng"/>
              <a:t>Posisjonering:</a:t>
            </a:r>
          </a:p>
          <a:p>
            <a:pPr>
              <a:buFontTx/>
              <a:buChar char="-"/>
            </a:pPr>
            <a:r>
              <a:rPr lang="nb-NO" sz="5400"/>
              <a:t>Et sunt alternativ</a:t>
            </a:r>
          </a:p>
          <a:p>
            <a:pPr>
              <a:buFontTx/>
              <a:buChar char="-"/>
            </a:pPr>
            <a:r>
              <a:rPr lang="nb-NO" sz="5400"/>
              <a:t>Håndterbart også for små barn</a:t>
            </a:r>
          </a:p>
          <a:p>
            <a:pPr>
              <a:buFontTx/>
              <a:buChar char="-"/>
            </a:pPr>
            <a:endParaRPr lang="nb-NO" sz="5400"/>
          </a:p>
          <a:p>
            <a:pPr marL="0" indent="0">
              <a:buNone/>
            </a:pPr>
            <a:r>
              <a:rPr lang="nb-NO" sz="5400" u="sng"/>
              <a:t>Målretting:</a:t>
            </a:r>
          </a:p>
          <a:p>
            <a:pPr>
              <a:buFontTx/>
              <a:buChar char="-"/>
            </a:pPr>
            <a:r>
              <a:rPr lang="nb-NO" sz="5400"/>
              <a:t>Småbarnsforeldre på (rusle)tur</a:t>
            </a:r>
          </a:p>
          <a:p>
            <a:pPr>
              <a:buFontTx/>
              <a:buChar char="-"/>
            </a:pPr>
            <a:r>
              <a:rPr lang="nb-NO" sz="5400"/>
              <a:t>Ingen reklame!</a:t>
            </a:r>
          </a:p>
          <a:p>
            <a:pPr>
              <a:buFontTx/>
              <a:buChar char="-"/>
            </a:pPr>
            <a:r>
              <a:rPr lang="nb-NO" sz="5400"/>
              <a:t>Målretting gjennom produktplassering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F842C9-7A3A-4042-B58C-DA34B2E8C4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9176" y="2998381"/>
            <a:ext cx="10973488" cy="7811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284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63CE6-480A-46B0-B20E-45F1496C0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47" y="387350"/>
            <a:ext cx="23182729" cy="2286000"/>
          </a:xfrm>
        </p:spPr>
        <p:txBody>
          <a:bodyPr>
            <a:normAutofit fontScale="90000"/>
          </a:bodyPr>
          <a:lstStyle/>
          <a:p>
            <a:r>
              <a:rPr lang="nb-NO" err="1"/>
              <a:t>Imsdal</a:t>
            </a:r>
            <a:r>
              <a:rPr lang="nb-NO"/>
              <a:t> for barn – posisjonering og målretting gjennom produktplassering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5975D-23E5-4EB5-8071-600807F52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3049" y="2985247"/>
            <a:ext cx="19094451" cy="9519269"/>
          </a:xfrm>
        </p:spPr>
        <p:txBody>
          <a:bodyPr/>
          <a:lstStyle/>
          <a:p>
            <a:endParaRPr lang="nb-NO"/>
          </a:p>
          <a:p>
            <a:pPr marL="0" indent="0">
              <a:buNone/>
            </a:pPr>
            <a:r>
              <a:rPr lang="nb-NO"/>
              <a:t>Produktet er ikke her…</a:t>
            </a:r>
          </a:p>
        </p:txBody>
      </p:sp>
      <p:graphicFrame>
        <p:nvGraphicFramePr>
          <p:cNvPr id="9" name="Object 4">
            <a:extLst>
              <a:ext uri="{FF2B5EF4-FFF2-40B4-BE49-F238E27FC236}">
                <a16:creationId xmlns:a16="http://schemas.microsoft.com/office/drawing/2014/main" id="{658D3EB9-4E89-4BE6-A7CF-5D22A65818D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95482" y="5163670"/>
          <a:ext cx="6256619" cy="58629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hoto Editor Photo" r:id="rId3" imgW="10438095" imgH="11333333" progId="MSPhotoEd.3">
                  <p:embed/>
                </p:oleObj>
              </mc:Choice>
              <mc:Fallback>
                <p:oleObj name="Photo Editor Photo" r:id="rId3" imgW="10438095" imgH="11333333" progId="MSPhotoEd.3">
                  <p:embed/>
                  <p:pic>
                    <p:nvPicPr>
                      <p:cNvPr id="9" name="Object 4">
                        <a:extLst>
                          <a:ext uri="{FF2B5EF4-FFF2-40B4-BE49-F238E27FC236}">
                            <a16:creationId xmlns:a16="http://schemas.microsoft.com/office/drawing/2014/main" id="{658D3EB9-4E89-4BE6-A7CF-5D22A65818D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95482" y="5163670"/>
                        <a:ext cx="6256619" cy="586291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" name="Group 5">
            <a:extLst>
              <a:ext uri="{FF2B5EF4-FFF2-40B4-BE49-F238E27FC236}">
                <a16:creationId xmlns:a16="http://schemas.microsoft.com/office/drawing/2014/main" id="{B9B87FAC-0583-4C3A-8710-CB6AD9F60DE4}"/>
              </a:ext>
            </a:extLst>
          </p:cNvPr>
          <p:cNvGrpSpPr>
            <a:grpSpLocks/>
          </p:cNvGrpSpPr>
          <p:nvPr/>
        </p:nvGrpSpPr>
        <p:grpSpPr bwMode="auto">
          <a:xfrm>
            <a:off x="11860306" y="3349383"/>
            <a:ext cx="10920320" cy="7677205"/>
            <a:chOff x="3061" y="1238"/>
            <a:chExt cx="3154" cy="1634"/>
          </a:xfrm>
        </p:grpSpPr>
        <p:sp>
          <p:nvSpPr>
            <p:cNvPr id="11" name="Text Box 6">
              <a:extLst>
                <a:ext uri="{FF2B5EF4-FFF2-40B4-BE49-F238E27FC236}">
                  <a16:creationId xmlns:a16="http://schemas.microsoft.com/office/drawing/2014/main" id="{41893155-4053-47F2-8522-1E88B3F167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62" y="1238"/>
              <a:ext cx="1972" cy="3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>
                <a:spcBef>
                  <a:spcPct val="20000"/>
                </a:spcBef>
              </a:pPr>
              <a:r>
                <a:rPr lang="nb-NO" sz="3600">
                  <a:solidFill>
                    <a:schemeClr val="tx1">
                      <a:lumMod val="50000"/>
                    </a:schemeClr>
                  </a:solidFill>
                </a:rPr>
                <a:t>   </a:t>
              </a:r>
            </a:p>
            <a:p>
              <a:pPr algn="ctr">
                <a:spcBef>
                  <a:spcPct val="20000"/>
                </a:spcBef>
              </a:pPr>
              <a:r>
                <a:rPr lang="nb-NO" sz="4800">
                  <a:solidFill>
                    <a:schemeClr val="tx1">
                      <a:lumMod val="50000"/>
                    </a:schemeClr>
                  </a:solidFill>
                  <a:latin typeface="+mn-lt"/>
                </a:rPr>
                <a:t>Men her!</a:t>
              </a:r>
            </a:p>
          </p:txBody>
        </p:sp>
        <p:graphicFrame>
          <p:nvGraphicFramePr>
            <p:cNvPr id="12" name="Object 7">
              <a:extLst>
                <a:ext uri="{FF2B5EF4-FFF2-40B4-BE49-F238E27FC236}">
                  <a16:creationId xmlns:a16="http://schemas.microsoft.com/office/drawing/2014/main" id="{08D45402-2276-4D4F-A538-FCD24532688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061" y="1770"/>
            <a:ext cx="3154" cy="11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Photo Editor Photo" r:id="rId5" imgW="14133333" imgH="5087060" progId="MSPhotoEd.3">
                    <p:embed/>
                  </p:oleObj>
                </mc:Choice>
                <mc:Fallback>
                  <p:oleObj name="Photo Editor Photo" r:id="rId5" imgW="14133333" imgH="5087060" progId="MSPhotoEd.3">
                    <p:embed/>
                    <p:pic>
                      <p:nvPicPr>
                        <p:cNvPr id="12" name="Object 7">
                          <a:extLst>
                            <a:ext uri="{FF2B5EF4-FFF2-40B4-BE49-F238E27FC236}">
                              <a16:creationId xmlns:a16="http://schemas.microsoft.com/office/drawing/2014/main" id="{08D45402-2276-4D4F-A538-FCD245326880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61" y="1770"/>
                          <a:ext cx="3154" cy="110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213016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02" name="Rectangle 2"/>
          <p:cNvSpPr>
            <a:spLocks noGrp="1" noChangeArrowheads="1"/>
          </p:cNvSpPr>
          <p:nvPr>
            <p:ph type="title"/>
          </p:nvPr>
        </p:nvSpPr>
        <p:spPr>
          <a:xfrm>
            <a:off x="5133976" y="666751"/>
            <a:ext cx="15544800" cy="1294706"/>
          </a:xfrm>
        </p:spPr>
        <p:txBody>
          <a:bodyPr/>
          <a:lstStyle/>
          <a:p>
            <a:pPr algn="ctr"/>
            <a:r>
              <a:rPr lang="nb-NO" sz="6400"/>
              <a:t>Kjøpsatferd- </a:t>
            </a:r>
            <a:r>
              <a:rPr lang="nb-NO" sz="6400" err="1"/>
              <a:t>Reitanruta</a:t>
            </a:r>
            <a:r>
              <a:rPr lang="nb-NO" sz="6400"/>
              <a:t>, Trondheim</a:t>
            </a:r>
            <a:endParaRPr lang="en-US" sz="6400"/>
          </a:p>
        </p:txBody>
      </p:sp>
      <p:pic>
        <p:nvPicPr>
          <p:cNvPr id="23040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31459" y="2744459"/>
            <a:ext cx="17899568" cy="93578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555765363"/>
      </p:ext>
    </p:extLst>
  </p:cSld>
  <p:clrMapOvr>
    <a:masterClrMapping/>
  </p:clrMapOvr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Tahoma Bold"/>
        <a:ea typeface="Tahoma Bold"/>
        <a:cs typeface="Tahoma Bold"/>
      </a:majorFont>
      <a:minorFont>
        <a:latin typeface="Arial"/>
        <a:ea typeface="Arial"/>
        <a:cs typeface="Arial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Tahoma Bold"/>
        <a:ea typeface="Tahoma Bold"/>
        <a:cs typeface="Tahoma Bold"/>
      </a:majorFont>
      <a:minorFont>
        <a:latin typeface="Arial"/>
        <a:ea typeface="Arial"/>
        <a:cs typeface="Arial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C28648A522184EA36A2635563BFE17" ma:contentTypeVersion="19" ma:contentTypeDescription="Create a new document." ma:contentTypeScope="" ma:versionID="b7de7bc6a4350964dea63055321d8dc4">
  <xsd:schema xmlns:xsd="http://www.w3.org/2001/XMLSchema" xmlns:xs="http://www.w3.org/2001/XMLSchema" xmlns:p="http://schemas.microsoft.com/office/2006/metadata/properties" xmlns:ns1="http://schemas.microsoft.com/sharepoint/v3" xmlns:ns3="70404a6c-3db2-4fe3-97dd-ea7ac57d8e39" xmlns:ns4="a610463c-cf77-4be4-9cab-a37d6e5b2b79" targetNamespace="http://schemas.microsoft.com/office/2006/metadata/properties" ma:root="true" ma:fieldsID="f11e2367d4aacdbcf67872286af4b045" ns1:_="" ns3:_="" ns4:_="">
    <xsd:import namespace="http://schemas.microsoft.com/sharepoint/v3"/>
    <xsd:import namespace="70404a6c-3db2-4fe3-97dd-ea7ac57d8e39"/>
    <xsd:import namespace="a610463c-cf77-4be4-9cab-a37d6e5b2b79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1:_ip_UnifiedCompliancePolicyProperties" minOccurs="0"/>
                <xsd:element ref="ns1:_ip_UnifiedCompliancePolicyUIAction" minOccurs="0"/>
                <xsd:element ref="ns4:MediaServiceLocation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4:MediaLengthInSeconds" minOccurs="0"/>
                <xsd:element ref="ns4:_activity" minOccurs="0"/>
                <xsd:element ref="ns4:MediaServiceObjectDetectorVersions" minOccurs="0"/>
                <xsd:element ref="ns4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6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7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404a6c-3db2-4fe3-97dd-ea7ac57d8e3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10463c-cf77-4be4-9cab-a37d6e5b2b7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3" nillable="true" ma:displayName="Length (seconds)" ma:internalName="MediaLengthInSeconds" ma:readOnly="true">
      <xsd:simpleType>
        <xsd:restriction base="dms:Unknown"/>
      </xsd:simpleType>
    </xsd:element>
    <xsd:element name="_activity" ma:index="24" nillable="true" ma:displayName="_activity" ma:hidden="true" ma:internalName="_activity">
      <xsd:simpleType>
        <xsd:restriction base="dms:Note"/>
      </xsd:simple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6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_activity xmlns="a610463c-cf77-4be4-9cab-a37d6e5b2b79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951C3D6-755B-4A72-98F2-C356D1A8867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0404a6c-3db2-4fe3-97dd-ea7ac57d8e39"/>
    <ds:schemaRef ds:uri="a610463c-cf77-4be4-9cab-a37d6e5b2b7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8190A1D-3D0A-4302-818B-6C18F8EFADC5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3"/>
    <ds:schemaRef ds:uri="a610463c-cf77-4be4-9cab-a37d6e5b2b79"/>
    <ds:schemaRef ds:uri="http://purl.org/dc/terms/"/>
    <ds:schemaRef ds:uri="70404a6c-3db2-4fe3-97dd-ea7ac57d8e39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4DB2F94-24CA-443D-92FB-B5F1540A1E9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1158</Words>
  <Application>Microsoft Office PowerPoint</Application>
  <PresentationFormat>Custom</PresentationFormat>
  <Paragraphs>162</Paragraphs>
  <Slides>22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Arial</vt:lpstr>
      <vt:lpstr>Calibri</vt:lpstr>
      <vt:lpstr>Helvetica Neue</vt:lpstr>
      <vt:lpstr>Helvetica Neue Light</vt:lpstr>
      <vt:lpstr>Helvetica Neue Medium</vt:lpstr>
      <vt:lpstr>Tahoma</vt:lpstr>
      <vt:lpstr>Times Roman</vt:lpstr>
      <vt:lpstr>Wingdings</vt:lpstr>
      <vt:lpstr>21_BasicWhite</vt:lpstr>
      <vt:lpstr>Photo Editor Photo</vt:lpstr>
      <vt:lpstr>Forelesning 1: Intro til markedsføring - Kjernekonseptene</vt:lpstr>
      <vt:lpstr>Agenda</vt:lpstr>
      <vt:lpstr>Hva er markedsføring?</vt:lpstr>
      <vt:lpstr>Hva er markedsføring?</vt:lpstr>
      <vt:lpstr>Markedsføring i et nøtteskall</vt:lpstr>
      <vt:lpstr>Markedsføring i et nøtteskall</vt:lpstr>
      <vt:lpstr>Markedsføring i et nøtteskall</vt:lpstr>
      <vt:lpstr>Imsdal for barn – posisjonering og målretting gjennom produktplassering</vt:lpstr>
      <vt:lpstr>Kjøpsatferd- Reitanruta, Trondheim</vt:lpstr>
      <vt:lpstr>Markedsføringens hovedkonsepter</vt:lpstr>
      <vt:lpstr>Så, hva er det med teknologi? </vt:lpstr>
      <vt:lpstr>Hvordan lære seg markedsføringsledelse?</vt:lpstr>
      <vt:lpstr>MERK! Dette er noe annet enn dere har gjort før!</vt:lpstr>
      <vt:lpstr>Innhold og datoer</vt:lpstr>
      <vt:lpstr>Lærebokens oppbygging</vt:lpstr>
      <vt:lpstr>Vurderingsmetode (gruppeoppgaver) </vt:lpstr>
      <vt:lpstr>Øving 3: Markedsplan </vt:lpstr>
      <vt:lpstr>Utarbeidelse av markedsplan </vt:lpstr>
      <vt:lpstr>Valg av bedrift og produkt</vt:lpstr>
      <vt:lpstr>Valg av grupper</vt:lpstr>
      <vt:lpstr>Kjøreplan</vt:lpstr>
      <vt:lpstr>Tips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Forelesning 1: Introduksjon</dc:title>
  <dc:creator>Arild Aspelund</dc:creator>
  <cp:lastModifiedBy>Arild Aspelund</cp:lastModifiedBy>
  <cp:revision>20</cp:revision>
  <dcterms:modified xsi:type="dcterms:W3CDTF">2026-01-05T07:32:50Z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0x010100AAC28648A522184EA36A2635563BFE17</vt:lpwstr>
  </property>
</Properties>
</file>